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oleObject1.bin" ContentType="application/vnd.openxmlformats-officedocument.oleObject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30" r:id="rId1"/>
  </p:sldMasterIdLst>
  <p:notesMasterIdLst>
    <p:notesMasterId r:id="rId76"/>
  </p:notesMasterIdLst>
  <p:handoutMasterIdLst>
    <p:handoutMasterId r:id="rId77"/>
  </p:handoutMasterIdLst>
  <p:sldIdLst>
    <p:sldId id="256" r:id="rId2"/>
    <p:sldId id="300" r:id="rId3"/>
    <p:sldId id="301" r:id="rId4"/>
    <p:sldId id="302" r:id="rId5"/>
    <p:sldId id="303" r:id="rId6"/>
    <p:sldId id="304" r:id="rId7"/>
    <p:sldId id="306" r:id="rId8"/>
    <p:sldId id="307" r:id="rId9"/>
    <p:sldId id="308" r:id="rId10"/>
    <p:sldId id="309" r:id="rId11"/>
    <p:sldId id="310" r:id="rId12"/>
    <p:sldId id="316" r:id="rId13"/>
    <p:sldId id="317" r:id="rId14"/>
    <p:sldId id="318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83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1" r:id="rId56"/>
    <p:sldId id="367" r:id="rId57"/>
    <p:sldId id="368" r:id="rId58"/>
    <p:sldId id="369" r:id="rId59"/>
    <p:sldId id="370" r:id="rId60"/>
    <p:sldId id="371" r:id="rId61"/>
    <p:sldId id="372" r:id="rId62"/>
    <p:sldId id="391" r:id="rId63"/>
    <p:sldId id="364" r:id="rId64"/>
    <p:sldId id="365" r:id="rId65"/>
    <p:sldId id="374" r:id="rId66"/>
    <p:sldId id="378" r:id="rId67"/>
    <p:sldId id="366" r:id="rId68"/>
    <p:sldId id="392" r:id="rId69"/>
    <p:sldId id="379" r:id="rId70"/>
    <p:sldId id="385" r:id="rId71"/>
    <p:sldId id="386" r:id="rId72"/>
    <p:sldId id="389" r:id="rId73"/>
    <p:sldId id="387" r:id="rId74"/>
    <p:sldId id="388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F1E85B"/>
    <a:srgbClr val="F1C544"/>
    <a:srgbClr val="943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2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73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26.emf"/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CC91E-81C7-1B49-B3E1-860434022CDC}" type="datetimeFigureOut">
              <a:rPr lang="en-US" smtClean="0"/>
              <a:t>02-07-15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2C285-161B-014E-BE62-39679C7D537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5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FBA2E-585D-BB46-A4B5-F0AA486081A7}" type="datetimeFigureOut">
              <a:rPr lang="en-US" smtClean="0"/>
              <a:t>02-07-15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7AD7D-B5A4-F347-8CD5-93D936D0D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82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12</a:t>
            </a:fld>
            <a:endParaRPr lang="nl-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13</a:t>
            </a:fld>
            <a:endParaRPr lang="nl-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14</a:t>
            </a:fld>
            <a:endParaRPr lang="nl-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15</a:t>
            </a:fld>
            <a:endParaRPr lang="nl-N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16</a:t>
            </a:fld>
            <a:endParaRPr lang="nl-N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17</a:t>
            </a:fld>
            <a:endParaRPr lang="nl-N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18</a:t>
            </a:fld>
            <a:endParaRPr lang="nl-N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19</a:t>
            </a:fld>
            <a:endParaRPr lang="nl-N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20</a:t>
            </a:fld>
            <a:endParaRPr lang="nl-N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21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22</a:t>
            </a:fld>
            <a:endParaRPr lang="nl-N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23</a:t>
            </a:fld>
            <a:endParaRPr lang="nl-N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24</a:t>
            </a:fld>
            <a:endParaRPr lang="nl-N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25</a:t>
            </a:fld>
            <a:endParaRPr lang="nl-N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27</a:t>
            </a:fld>
            <a:endParaRPr lang="nl-N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28</a:t>
            </a:fld>
            <a:endParaRPr lang="nl-NL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29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10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11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186"/>
            <a:ext cx="7619660" cy="4902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04745"/>
            <a:ext cx="7772400" cy="1470025"/>
          </a:xfrm>
        </p:spPr>
        <p:txBody>
          <a:bodyPr/>
          <a:lstStyle>
            <a:lvl1pPr>
              <a:defRPr baseline="0">
                <a:latin typeface="Arial"/>
                <a:cs typeface="Arial"/>
              </a:defRPr>
            </a:lvl1pPr>
          </a:lstStyle>
          <a:p>
            <a:r>
              <a:rPr lang="en-US" dirty="0" smtClean="0"/>
              <a:t>Evolutionary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12238" y="4114120"/>
            <a:ext cx="4045962" cy="17526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Lecture 1, date</a:t>
            </a:r>
          </a:p>
          <a:p>
            <a:endParaRPr lang="en-US" dirty="0" smtClean="0"/>
          </a:p>
          <a:p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Prof. dr. A. E. (</a:t>
            </a:r>
            <a:r>
              <a:rPr lang="en-US" sz="2400" dirty="0" err="1" smtClean="0">
                <a:solidFill>
                  <a:srgbClr val="000000"/>
                </a:solidFill>
                <a:latin typeface="Arial"/>
                <a:cs typeface="Arial"/>
              </a:rPr>
              <a:t>Guszti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) </a:t>
            </a:r>
            <a:r>
              <a:rPr lang="en-US" sz="2400" dirty="0" err="1" smtClean="0">
                <a:solidFill>
                  <a:srgbClr val="000000"/>
                </a:solidFill>
                <a:latin typeface="Arial"/>
                <a:cs typeface="Arial"/>
              </a:rPr>
              <a:t>Eiben</a:t>
            </a:r>
            <a:endParaRPr lang="en-US" sz="2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1604" y="11895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0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 Eiben and J.E. Smith, Introduction to Evolutionary Computing 2014, Chapter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1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 Eiben and J.E. Smith, Introduction to Evolutionary Computing 2014, Chapter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4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78"/>
            <a:ext cx="8229600" cy="1143000"/>
          </a:xfrm>
        </p:spPr>
        <p:txBody>
          <a:bodyPr>
            <a:normAutofit/>
          </a:bodyPr>
          <a:lstStyle>
            <a:lvl1pPr algn="l">
              <a:defRPr sz="32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 Eiben and J.E. Smith, Introduction to Evolutionary Computing 2014, Chapter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0060" y="6258670"/>
            <a:ext cx="942715" cy="501650"/>
          </a:xfrm>
        </p:spPr>
        <p:txBody>
          <a:bodyPr/>
          <a:lstStyle/>
          <a:p>
            <a:fld id="{23A85CF2-87A1-424D-AAB4-8DA3F7B30A26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62813" y="0"/>
            <a:ext cx="1" cy="6721475"/>
          </a:xfrm>
          <a:prstGeom prst="line">
            <a:avLst/>
          </a:prstGeom>
          <a:ln w="38100" cmpd="sng">
            <a:solidFill>
              <a:srgbClr val="E8D2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6780" y="0"/>
            <a:ext cx="16282" cy="6126163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1243160"/>
            <a:ext cx="8686800" cy="0"/>
          </a:xfrm>
          <a:prstGeom prst="line">
            <a:avLst/>
          </a:prstGeom>
          <a:ln w="38100" cmpd="sng">
            <a:solidFill>
              <a:srgbClr val="E8D2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" y="1339720"/>
            <a:ext cx="8254629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>
          <a:xfrm>
            <a:off x="8251915" y="6382538"/>
            <a:ext cx="4348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 75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19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 Eiben and J.E. Smith, Introduction to Evolutionary Computing 2014, Chapter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 Eiben and J.E. Smith, Introduction to Evolutionary Computing 2014, Chapter 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 Eiben and J.E. Smith, Introduction to Evolutionary Computing 2014, Chapter 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4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 Eiben and J.E. Smith, Introduction to Evolutionary Computing 2014, Chapter 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7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 Eiben and J.E. Smith, Introduction to Evolutionary Computing 2014, Chapter 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6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 Eiben and J.E. Smith, Introduction to Evolutionary Computing 2014, Chapter 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0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A.E. Eiben and J.E. Smith, Introduction to Evolutionary Computing 2014, Chapter 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83913" y="6356350"/>
            <a:ext cx="5893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A.E. Eiben and J.E. Smith, Introduction to Evolutionary Computing 2014, Chapter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9660" y="6258670"/>
            <a:ext cx="1067139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85CF2-87A1-424D-AAB4-8DA3F7B30A2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1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32" r:id="rId2"/>
    <p:sldLayoutId id="2147484133" r:id="rId3"/>
    <p:sldLayoutId id="2147484134" r:id="rId4"/>
    <p:sldLayoutId id="2147484135" r:id="rId5"/>
    <p:sldLayoutId id="2147484136" r:id="rId6"/>
    <p:sldLayoutId id="2147484137" r:id="rId7"/>
    <p:sldLayoutId id="2147484138" r:id="rId8"/>
    <p:sldLayoutId id="2147484139" r:id="rId9"/>
    <p:sldLayoutId id="2147484140" r:id="rId10"/>
    <p:sldLayoutId id="2147484141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7.png"/><Relationship Id="rId1" Type="http://schemas.microsoft.com/office/2007/relationships/media" Target="file://localhost/Users/jacqueline/Dropbox/own%20files/courses/ec/ec2014/ExtraMaterial/Videos/jet-nozzle.mpg" TargetMode="External"/><Relationship Id="rId2" Type="http://schemas.openxmlformats.org/officeDocument/2006/relationships/video" Target="file://localhost/Users/jacqueline/Dropbox/own%20files/courses/ec/ec2014/ExtraMaterial/Videos/jet-nozzle.mp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12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13.bin"/><Relationship Id="rId16" Type="http://schemas.openxmlformats.org/officeDocument/2006/relationships/image" Target="../media/image2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20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2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8.e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2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3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4.bin"/><Relationship Id="rId12" Type="http://schemas.openxmlformats.org/officeDocument/2006/relationships/image" Target="../media/image35.emf"/><Relationship Id="rId13" Type="http://schemas.openxmlformats.org/officeDocument/2006/relationships/oleObject" Target="../embeddings/oleObject25.bin"/><Relationship Id="rId14" Type="http://schemas.openxmlformats.org/officeDocument/2006/relationships/image" Target="../media/image2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0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32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33.emf"/><Relationship Id="rId9" Type="http://schemas.openxmlformats.org/officeDocument/2006/relationships/oleObject" Target="../embeddings/oleObject23.bin"/><Relationship Id="rId10" Type="http://schemas.openxmlformats.org/officeDocument/2006/relationships/image" Target="../media/image3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Evolutionary Computing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6</a:t>
            </a: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86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X</a:t>
            </a:r>
            <a:r>
              <a:rPr lang="nl-NL" baseline="30000" smtClean="0"/>
              <a:t>2</a:t>
            </a:r>
            <a:r>
              <a:rPr lang="nl-NL" smtClean="0"/>
              <a:t> example: Mutation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358" y="1964606"/>
            <a:ext cx="7401185" cy="3401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97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Genetic </a:t>
            </a:r>
            <a:r>
              <a:rPr lang="en-US" dirty="0"/>
              <a:t>Algorithms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nl-NL" dirty="0" smtClean="0"/>
              <a:t>The </a:t>
            </a:r>
            <a:r>
              <a:rPr lang="nl-NL" dirty="0" err="1" smtClean="0"/>
              <a:t>simple</a:t>
            </a:r>
            <a:r>
              <a:rPr lang="nl-NL" dirty="0" smtClean="0"/>
              <a:t> GA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Has been subject of many (early) studies</a:t>
            </a:r>
          </a:p>
          <a:p>
            <a:pPr lvl="1"/>
            <a:r>
              <a:rPr lang="en-GB" dirty="0" smtClean="0"/>
              <a:t>still often used as benchmark for novel </a:t>
            </a:r>
            <a:r>
              <a:rPr lang="en-GB" dirty="0" err="1" smtClean="0"/>
              <a:t>GAs</a:t>
            </a:r>
            <a:endParaRPr lang="en-GB" dirty="0" smtClean="0"/>
          </a:p>
          <a:p>
            <a:r>
              <a:rPr lang="en-GB" dirty="0" smtClean="0"/>
              <a:t>Shows many shortcomings, e.g.,</a:t>
            </a:r>
          </a:p>
          <a:p>
            <a:pPr lvl="1"/>
            <a:r>
              <a:rPr lang="en-GB" dirty="0" smtClean="0"/>
              <a:t>Representation is too restrictive</a:t>
            </a:r>
          </a:p>
          <a:p>
            <a:pPr lvl="1"/>
            <a:r>
              <a:rPr lang="en-GB" dirty="0" smtClean="0"/>
              <a:t>Mutation &amp; crossover operators only applicable for bit-string &amp; integer representations</a:t>
            </a:r>
          </a:p>
          <a:p>
            <a:pPr lvl="1"/>
            <a:r>
              <a:rPr lang="en-GB" dirty="0" smtClean="0"/>
              <a:t>Selection mechanism sensitive for converging populations with close fitness values</a:t>
            </a:r>
          </a:p>
          <a:p>
            <a:pPr lvl="1"/>
            <a:r>
              <a:rPr lang="en-GB" dirty="0" smtClean="0"/>
              <a:t>Generational population model </a:t>
            </a:r>
            <a:r>
              <a:rPr lang="en-US" dirty="0" smtClean="0"/>
              <a:t>(step 5 in SGA </a:t>
            </a:r>
            <a:r>
              <a:rPr lang="en-US" dirty="0" err="1" smtClean="0"/>
              <a:t>repr</a:t>
            </a:r>
            <a:r>
              <a:rPr lang="en-US" dirty="0" smtClean="0"/>
              <a:t>. cycle) </a:t>
            </a:r>
            <a:r>
              <a:rPr lang="en-GB" dirty="0" smtClean="0"/>
              <a:t>can be improved with explicit survivor selection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0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27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Evolution Strategies:</a:t>
            </a:r>
            <a:br>
              <a:rPr lang="en-GB" dirty="0" smtClean="0"/>
            </a:br>
            <a:r>
              <a:rPr lang="en-GB" dirty="0"/>
              <a:t>Q</a:t>
            </a:r>
            <a:r>
              <a:rPr lang="en-GB" dirty="0" smtClean="0"/>
              <a:t>uick </a:t>
            </a:r>
            <a:r>
              <a:rPr lang="en-GB" dirty="0"/>
              <a:t>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/>
              <a:t>Developed: Germany in the </a:t>
            </a:r>
            <a:r>
              <a:rPr lang="en-GB" sz="2400" dirty="0" smtClean="0"/>
              <a:t>1960</a:t>
            </a:r>
            <a:r>
              <a:rPr lang="en-GB" sz="2400" dirty="0"/>
              <a:t>’s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Early names: I. </a:t>
            </a:r>
            <a:r>
              <a:rPr lang="en-GB" sz="2400" dirty="0" err="1"/>
              <a:t>Rechenberg</a:t>
            </a:r>
            <a:r>
              <a:rPr lang="en-GB" sz="2400" dirty="0"/>
              <a:t>, H.-P. </a:t>
            </a:r>
            <a:r>
              <a:rPr lang="en-GB" sz="2400" dirty="0" err="1"/>
              <a:t>Schwefel</a:t>
            </a: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Typically applied to:</a:t>
            </a:r>
          </a:p>
          <a:p>
            <a:pPr lvl="1">
              <a:lnSpc>
                <a:spcPct val="90000"/>
              </a:lnSpc>
            </a:pPr>
            <a:r>
              <a:rPr lang="en-GB" sz="2000" dirty="0"/>
              <a:t>numerical optimisation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Attributed features:</a:t>
            </a:r>
          </a:p>
          <a:p>
            <a:pPr lvl="1">
              <a:lnSpc>
                <a:spcPct val="90000"/>
              </a:lnSpc>
            </a:pPr>
            <a:r>
              <a:rPr lang="en-GB" sz="2000" dirty="0"/>
              <a:t>fast</a:t>
            </a:r>
          </a:p>
          <a:p>
            <a:pPr lvl="1">
              <a:lnSpc>
                <a:spcPct val="90000"/>
              </a:lnSpc>
            </a:pPr>
            <a:r>
              <a:rPr lang="en-GB" sz="2000" dirty="0"/>
              <a:t>good optimizer for real-valued optimisation</a:t>
            </a:r>
          </a:p>
          <a:p>
            <a:pPr lvl="1">
              <a:lnSpc>
                <a:spcPct val="90000"/>
              </a:lnSpc>
            </a:pPr>
            <a:r>
              <a:rPr lang="en-GB" sz="2000" dirty="0"/>
              <a:t>relatively much theory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Special:</a:t>
            </a:r>
          </a:p>
          <a:p>
            <a:pPr lvl="1">
              <a:lnSpc>
                <a:spcPct val="90000"/>
              </a:lnSpc>
            </a:pPr>
            <a:r>
              <a:rPr lang="en-GB" sz="2000" dirty="0"/>
              <a:t>self-adaptation of (mutation) parameters standard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2676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Strategies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ES </a:t>
            </a:r>
            <a:r>
              <a:rPr lang="en-GB" dirty="0"/>
              <a:t>technical summary tableau</a:t>
            </a:r>
          </a:p>
        </p:txBody>
      </p:sp>
      <p:graphicFrame>
        <p:nvGraphicFramePr>
          <p:cNvPr id="8219" name="Group 2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303034"/>
              </p:ext>
            </p:extLst>
          </p:nvPr>
        </p:nvGraphicFramePr>
        <p:xfrm>
          <a:off x="752444" y="1932940"/>
          <a:ext cx="7502890" cy="258725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3751445"/>
                <a:gridCol w="3751445"/>
              </a:tblGrid>
              <a:tr h="517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Representation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Real-valued vectors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</a:tr>
              <a:tr h="517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Recombination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Discrete or intermediary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</a:tr>
              <a:tr h="517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Mutation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Gaussian perturbation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</a:tr>
              <a:tr h="517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Parent selection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Uniform random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</a:tr>
              <a:tr h="517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Survivor selection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</a:t>
                      </a: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</a:t>
                      </a: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</a:t>
                      </a: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 or (</a:t>
                      </a: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</a:t>
                      </a: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+</a:t>
                      </a: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</a:t>
                      </a: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121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Strategies:</a:t>
            </a:r>
            <a:br>
              <a:rPr lang="en-GB" dirty="0"/>
            </a:br>
            <a:r>
              <a:rPr lang="en-GB" dirty="0" smtClean="0"/>
              <a:t>Example (1+1) ES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Task: </a:t>
            </a:r>
            <a:r>
              <a:rPr lang="en-GB" dirty="0" err="1"/>
              <a:t>minimimise</a:t>
            </a:r>
            <a:r>
              <a:rPr lang="en-GB" dirty="0"/>
              <a:t> f : </a:t>
            </a:r>
            <a:r>
              <a:rPr lang="en-GB" dirty="0" err="1"/>
              <a:t>R</a:t>
            </a:r>
            <a:r>
              <a:rPr lang="en-GB" baseline="50000" dirty="0" err="1"/>
              <a:t>n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R</a:t>
            </a:r>
          </a:p>
          <a:p>
            <a:r>
              <a:rPr lang="en-GB" dirty="0">
                <a:sym typeface="Wingdings" pitchFamily="2" charset="2"/>
              </a:rPr>
              <a:t>Algorithm: “two-membered ES” using </a:t>
            </a:r>
          </a:p>
          <a:p>
            <a:pPr lvl="1"/>
            <a:r>
              <a:rPr lang="en-GB" dirty="0">
                <a:sym typeface="Wingdings" pitchFamily="2" charset="2"/>
              </a:rPr>
              <a:t>Vectors from </a:t>
            </a:r>
            <a:r>
              <a:rPr lang="en-GB" dirty="0" err="1"/>
              <a:t>R</a:t>
            </a:r>
            <a:r>
              <a:rPr lang="en-GB" baseline="50000" dirty="0" err="1"/>
              <a:t>n</a:t>
            </a:r>
            <a:r>
              <a:rPr lang="en-GB" dirty="0">
                <a:sym typeface="Wingdings" pitchFamily="2" charset="2"/>
              </a:rPr>
              <a:t> directly as chromosomes</a:t>
            </a:r>
          </a:p>
          <a:p>
            <a:pPr lvl="1"/>
            <a:r>
              <a:rPr lang="en-GB" dirty="0">
                <a:sym typeface="Wingdings" pitchFamily="2" charset="2"/>
              </a:rPr>
              <a:t>Population size 1</a:t>
            </a:r>
          </a:p>
          <a:p>
            <a:pPr lvl="1"/>
            <a:r>
              <a:rPr lang="en-GB" dirty="0">
                <a:sym typeface="Wingdings" pitchFamily="2" charset="2"/>
              </a:rPr>
              <a:t>Only mutation creating one child</a:t>
            </a:r>
          </a:p>
          <a:p>
            <a:pPr lvl="1"/>
            <a:r>
              <a:rPr lang="en-GB" dirty="0">
                <a:sym typeface="Wingdings" pitchFamily="2" charset="2"/>
              </a:rPr>
              <a:t>Greedy selection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497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Strategies:</a:t>
            </a:r>
            <a:br>
              <a:rPr lang="en-GB" dirty="0"/>
            </a:br>
            <a:r>
              <a:rPr lang="en-GB" dirty="0"/>
              <a:t>Introductory example: mutation mechanism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sz="2400" dirty="0"/>
              <a:t>z values drawn from normal distribution N(</a:t>
            </a:r>
            <a:r>
              <a:rPr lang="en-GB" sz="2400" dirty="0">
                <a:sym typeface="Symbol" pitchFamily="18" charset="2"/>
              </a:rPr>
              <a:t></a:t>
            </a:r>
            <a:r>
              <a:rPr lang="en-GB" sz="2400" dirty="0"/>
              <a:t>,</a:t>
            </a: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dirty="0"/>
              <a:t>) </a:t>
            </a:r>
          </a:p>
          <a:p>
            <a:pPr lvl="1"/>
            <a:r>
              <a:rPr lang="en-GB" sz="2000" dirty="0"/>
              <a:t>mean </a:t>
            </a:r>
            <a:r>
              <a:rPr lang="en-GB" sz="2000" dirty="0">
                <a:sym typeface="Symbol" pitchFamily="18" charset="2"/>
              </a:rPr>
              <a:t></a:t>
            </a:r>
            <a:r>
              <a:rPr lang="en-GB" sz="2000" dirty="0"/>
              <a:t> is set to 0 </a:t>
            </a:r>
          </a:p>
          <a:p>
            <a:pPr lvl="1"/>
            <a:r>
              <a:rPr lang="en-GB" sz="2000" dirty="0"/>
              <a:t>variation </a:t>
            </a:r>
            <a:r>
              <a:rPr lang="en-GB" sz="2000" dirty="0">
                <a:sym typeface="Symbol" pitchFamily="18" charset="2"/>
              </a:rPr>
              <a:t> is </a:t>
            </a:r>
            <a:r>
              <a:rPr lang="en-GB" sz="2000" dirty="0"/>
              <a:t>called mutation step size</a:t>
            </a:r>
          </a:p>
          <a:p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dirty="0"/>
              <a:t> is varied on the fly by the “1/5 success rule”:</a:t>
            </a:r>
          </a:p>
          <a:p>
            <a:r>
              <a:rPr lang="en-GB" sz="2400" dirty="0"/>
              <a:t>This rule resets </a:t>
            </a: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dirty="0"/>
              <a:t> after every k iterations by</a:t>
            </a:r>
          </a:p>
          <a:p>
            <a:pPr lvl="1"/>
            <a:r>
              <a:rPr lang="en-GB" sz="2000" dirty="0">
                <a:sym typeface="Symbol" pitchFamily="18" charset="2"/>
              </a:rPr>
              <a:t> =  / c	if </a:t>
            </a:r>
            <a:r>
              <a:rPr lang="en-GB" sz="2000" dirty="0" err="1">
                <a:sym typeface="Symbol" pitchFamily="18" charset="2"/>
              </a:rPr>
              <a:t>p</a:t>
            </a:r>
            <a:r>
              <a:rPr lang="en-GB" sz="2000" baseline="-25000" dirty="0" err="1">
                <a:sym typeface="Symbol" pitchFamily="18" charset="2"/>
              </a:rPr>
              <a:t>s</a:t>
            </a:r>
            <a:r>
              <a:rPr lang="en-GB" sz="2000" dirty="0">
                <a:sym typeface="Symbol" pitchFamily="18" charset="2"/>
              </a:rPr>
              <a:t> &gt; 1/5</a:t>
            </a:r>
            <a:endParaRPr lang="en-GB" sz="2000" dirty="0"/>
          </a:p>
          <a:p>
            <a:pPr lvl="1"/>
            <a:r>
              <a:rPr lang="en-GB" sz="2000" dirty="0">
                <a:sym typeface="Symbol" pitchFamily="18" charset="2"/>
              </a:rPr>
              <a:t> =  </a:t>
            </a:r>
            <a:r>
              <a:rPr lang="en-GB" sz="1400" dirty="0">
                <a:cs typeface="Arial" charset="0"/>
                <a:sym typeface="Symbol" pitchFamily="18" charset="2"/>
              </a:rPr>
              <a:t>•</a:t>
            </a:r>
            <a:r>
              <a:rPr lang="en-GB" sz="2000" dirty="0">
                <a:sym typeface="Symbol" pitchFamily="18" charset="2"/>
              </a:rPr>
              <a:t> c	if </a:t>
            </a:r>
            <a:r>
              <a:rPr lang="en-GB" sz="2000" dirty="0" err="1">
                <a:sym typeface="Symbol" pitchFamily="18" charset="2"/>
              </a:rPr>
              <a:t>p</a:t>
            </a:r>
            <a:r>
              <a:rPr lang="en-GB" sz="2000" baseline="-25000" dirty="0" err="1">
                <a:sym typeface="Symbol" pitchFamily="18" charset="2"/>
              </a:rPr>
              <a:t>s</a:t>
            </a:r>
            <a:r>
              <a:rPr lang="en-GB" sz="2000" dirty="0">
                <a:sym typeface="Symbol" pitchFamily="18" charset="2"/>
              </a:rPr>
              <a:t> &lt; 1/5</a:t>
            </a:r>
          </a:p>
          <a:p>
            <a:pPr lvl="1"/>
            <a:r>
              <a:rPr lang="en-GB" sz="2000" dirty="0">
                <a:sym typeface="Symbol" pitchFamily="18" charset="2"/>
              </a:rPr>
              <a:t> =  	if </a:t>
            </a:r>
            <a:r>
              <a:rPr lang="en-GB" sz="2000" dirty="0" err="1">
                <a:sym typeface="Symbol" pitchFamily="18" charset="2"/>
              </a:rPr>
              <a:t>p</a:t>
            </a:r>
            <a:r>
              <a:rPr lang="en-GB" sz="2000" baseline="-25000" dirty="0" err="1">
                <a:sym typeface="Symbol" pitchFamily="18" charset="2"/>
              </a:rPr>
              <a:t>s</a:t>
            </a:r>
            <a:r>
              <a:rPr lang="en-GB" sz="2000" dirty="0">
                <a:sym typeface="Symbol" pitchFamily="18" charset="2"/>
              </a:rPr>
              <a:t> = 1/5</a:t>
            </a:r>
          </a:p>
          <a:p>
            <a:r>
              <a:rPr lang="en-GB" sz="2400" dirty="0"/>
              <a:t> where </a:t>
            </a:r>
            <a:r>
              <a:rPr lang="en-GB" sz="2400" dirty="0" err="1"/>
              <a:t>p</a:t>
            </a:r>
            <a:r>
              <a:rPr lang="en-GB" sz="2400" baseline="-25000" dirty="0" err="1"/>
              <a:t>s</a:t>
            </a:r>
            <a:r>
              <a:rPr lang="en-GB" sz="2400" baseline="-25000" dirty="0"/>
              <a:t> </a:t>
            </a:r>
            <a:r>
              <a:rPr lang="en-GB" sz="2400" dirty="0"/>
              <a:t>is the % of successful mutations, 0.8 </a:t>
            </a:r>
            <a:r>
              <a:rPr lang="en-GB" sz="2400" dirty="0">
                <a:sym typeface="Symbol" pitchFamily="18" charset="2"/>
              </a:rPr>
              <a:t></a:t>
            </a:r>
            <a:r>
              <a:rPr lang="en-GB" sz="2400" dirty="0"/>
              <a:t> c </a:t>
            </a:r>
            <a:r>
              <a:rPr lang="en-GB" sz="2400" dirty="0">
                <a:sym typeface="Symbol" pitchFamily="18" charset="2"/>
              </a:rPr>
              <a:t></a:t>
            </a:r>
            <a:r>
              <a:rPr lang="en-GB" sz="2400" dirty="0"/>
              <a:t>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1591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Strategies: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Illustration </a:t>
            </a:r>
            <a:r>
              <a:rPr lang="en-US" dirty="0"/>
              <a:t>of normal distribution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16</a:t>
            </a:fld>
            <a:endParaRPr lang="nl-NL" dirty="0"/>
          </a:p>
        </p:txBody>
      </p:sp>
      <p:pic>
        <p:nvPicPr>
          <p:cNvPr id="6" name="Picture 10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9615" y="1626418"/>
            <a:ext cx="5484564" cy="4547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56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historical example:</a:t>
            </a:r>
            <a:br>
              <a:rPr lang="en-US" dirty="0" smtClean="0"/>
            </a:br>
            <a:r>
              <a:rPr lang="en-US" dirty="0" smtClean="0"/>
              <a:t>the jet nozzle experiment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6" name="Picture 10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5" y="1821337"/>
            <a:ext cx="7638950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The famous jet nozzle experiment (movie)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18</a:t>
            </a:fld>
            <a:endParaRPr lang="nl-NL" dirty="0"/>
          </a:p>
        </p:txBody>
      </p:sp>
      <p:pic>
        <p:nvPicPr>
          <p:cNvPr id="4" name="Duese.mpg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981200" y="2314575"/>
            <a:ext cx="5249391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Evolution </a:t>
            </a:r>
            <a:r>
              <a:rPr lang="en-GB" dirty="0"/>
              <a:t>Strategies:</a:t>
            </a:r>
            <a:r>
              <a:rPr lang="en-US" dirty="0"/>
              <a:t/>
            </a:r>
            <a:br>
              <a:rPr lang="en-US" dirty="0"/>
            </a:br>
            <a:r>
              <a:rPr lang="en-GB" dirty="0" smtClean="0"/>
              <a:t>Representation</a:t>
            </a:r>
            <a:endParaRPr lang="en-GB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Chromosomes consist of three parts: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Object variables: x</a:t>
            </a:r>
            <a:r>
              <a:rPr lang="en-GB" sz="2400" baseline="-25000" dirty="0"/>
              <a:t>1</a:t>
            </a:r>
            <a:r>
              <a:rPr lang="en-GB" sz="2400" dirty="0"/>
              <a:t>,…,</a:t>
            </a:r>
            <a:r>
              <a:rPr lang="en-GB" sz="2400" dirty="0" err="1"/>
              <a:t>x</a:t>
            </a:r>
            <a:r>
              <a:rPr lang="en-GB" sz="2400" baseline="-25000" dirty="0" err="1"/>
              <a:t>n</a:t>
            </a:r>
            <a:endParaRPr lang="en-GB" sz="24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Strategy parameters:</a:t>
            </a:r>
          </a:p>
          <a:p>
            <a:pPr lvl="2">
              <a:lnSpc>
                <a:spcPct val="90000"/>
              </a:lnSpc>
              <a:spcAft>
                <a:spcPct val="20000"/>
              </a:spcAft>
            </a:pPr>
            <a:r>
              <a:rPr lang="en-GB" sz="2000" dirty="0"/>
              <a:t>Mutation step sizes: </a:t>
            </a:r>
            <a:r>
              <a:rPr lang="en-GB" sz="2000" dirty="0">
                <a:sym typeface="Symbol" pitchFamily="18" charset="2"/>
              </a:rPr>
              <a:t></a:t>
            </a:r>
            <a:r>
              <a:rPr lang="en-GB" sz="2000" baseline="-25000" dirty="0"/>
              <a:t>1</a:t>
            </a:r>
            <a:r>
              <a:rPr lang="en-GB" sz="2000" dirty="0"/>
              <a:t>,…,</a:t>
            </a:r>
            <a:r>
              <a:rPr lang="en-GB" sz="2000" dirty="0">
                <a:sym typeface="Symbol" pitchFamily="18" charset="2"/>
              </a:rPr>
              <a:t></a:t>
            </a:r>
            <a:r>
              <a:rPr lang="en-GB" sz="2000" baseline="-25000" dirty="0"/>
              <a:t>n</a:t>
            </a:r>
            <a:r>
              <a:rPr lang="en-GB" sz="2000" baseline="-40000" dirty="0">
                <a:sym typeface="Symbol" pitchFamily="18" charset="2"/>
              </a:rPr>
              <a:t></a:t>
            </a:r>
            <a:endParaRPr lang="en-GB" sz="2000" baseline="-40000" dirty="0"/>
          </a:p>
          <a:p>
            <a:pPr lvl="2">
              <a:lnSpc>
                <a:spcPct val="90000"/>
              </a:lnSpc>
              <a:spcAft>
                <a:spcPct val="20000"/>
              </a:spcAft>
            </a:pPr>
            <a:r>
              <a:rPr lang="en-GB" sz="2000" dirty="0"/>
              <a:t>Rotation angles: </a:t>
            </a:r>
            <a:r>
              <a:rPr lang="en-GB" sz="2000" dirty="0">
                <a:sym typeface="Symbol" pitchFamily="18" charset="2"/>
              </a:rPr>
              <a:t></a:t>
            </a:r>
            <a:r>
              <a:rPr lang="en-GB" sz="2000" baseline="-25000" dirty="0"/>
              <a:t>1</a:t>
            </a:r>
            <a:r>
              <a:rPr lang="en-GB" sz="2000" dirty="0"/>
              <a:t>,…, </a:t>
            </a:r>
            <a:r>
              <a:rPr lang="en-GB" sz="2000" dirty="0">
                <a:sym typeface="Symbol" pitchFamily="18" charset="2"/>
              </a:rPr>
              <a:t></a:t>
            </a:r>
            <a:r>
              <a:rPr lang="en-GB" sz="2000" baseline="-25000" dirty="0"/>
              <a:t>n</a:t>
            </a:r>
            <a:r>
              <a:rPr lang="en-GB" sz="2000" baseline="-40000" dirty="0">
                <a:sym typeface="Symbol" pitchFamily="18" charset="2"/>
              </a:rPr>
              <a:t></a:t>
            </a:r>
            <a:endParaRPr lang="en-GB" sz="2000" baseline="-40000" dirty="0"/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en-GB" sz="2800" dirty="0"/>
              <a:t>Not every component is always present</a:t>
            </a:r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en-GB" sz="2800" dirty="0"/>
              <a:t>Full size: </a:t>
            </a:r>
            <a:r>
              <a:rPr lang="en-GB" sz="2800" dirty="0">
                <a:sym typeface="Symbol" pitchFamily="18" charset="2"/>
              </a:rPr>
              <a:t></a:t>
            </a:r>
            <a:r>
              <a:rPr lang="en-GB" sz="2800" dirty="0"/>
              <a:t> x</a:t>
            </a:r>
            <a:r>
              <a:rPr lang="en-GB" sz="2800" baseline="-25000" dirty="0"/>
              <a:t>1</a:t>
            </a:r>
            <a:r>
              <a:rPr lang="en-GB" sz="2800" dirty="0"/>
              <a:t>,…,</a:t>
            </a:r>
            <a:r>
              <a:rPr lang="en-GB" sz="2800" dirty="0" err="1"/>
              <a:t>x</a:t>
            </a:r>
            <a:r>
              <a:rPr lang="en-GB" sz="2800" baseline="-25000" dirty="0" err="1"/>
              <a:t>n</a:t>
            </a:r>
            <a:r>
              <a:rPr lang="en-GB" sz="2800" dirty="0"/>
              <a:t>,</a:t>
            </a:r>
            <a:r>
              <a:rPr lang="en-GB" sz="2800" baseline="-25000" dirty="0"/>
              <a:t> </a:t>
            </a:r>
            <a:r>
              <a:rPr lang="en-GB" sz="2800" dirty="0">
                <a:sym typeface="Symbol" pitchFamily="18" charset="2"/>
              </a:rPr>
              <a:t></a:t>
            </a:r>
            <a:r>
              <a:rPr lang="en-GB" sz="2800" baseline="-25000" dirty="0"/>
              <a:t>1</a:t>
            </a:r>
            <a:r>
              <a:rPr lang="en-GB" sz="2800" dirty="0"/>
              <a:t>,…,</a:t>
            </a:r>
            <a:r>
              <a:rPr lang="en-GB" sz="2800" dirty="0">
                <a:sym typeface="Symbol" pitchFamily="18" charset="2"/>
              </a:rPr>
              <a:t></a:t>
            </a:r>
            <a:r>
              <a:rPr lang="en-GB" sz="2800" baseline="-25000" dirty="0"/>
              <a:t>n</a:t>
            </a:r>
            <a:r>
              <a:rPr lang="en-GB" sz="2800" baseline="-40000" dirty="0">
                <a:sym typeface="Symbol" pitchFamily="18" charset="2"/>
              </a:rPr>
              <a:t> </a:t>
            </a:r>
            <a:r>
              <a:rPr lang="en-GB" sz="2800" dirty="0"/>
              <a:t>,</a:t>
            </a:r>
            <a:r>
              <a:rPr lang="en-GB" sz="2800" dirty="0">
                <a:sym typeface="Symbol" pitchFamily="18" charset="2"/>
              </a:rPr>
              <a:t></a:t>
            </a:r>
            <a:r>
              <a:rPr lang="en-GB" sz="2800" baseline="-25000" dirty="0"/>
              <a:t>1</a:t>
            </a:r>
            <a:r>
              <a:rPr lang="en-GB" sz="2800" dirty="0"/>
              <a:t>,…, </a:t>
            </a:r>
            <a:r>
              <a:rPr lang="en-GB" sz="2800" dirty="0">
                <a:sym typeface="Symbol" pitchFamily="18" charset="2"/>
              </a:rPr>
              <a:t></a:t>
            </a:r>
            <a:r>
              <a:rPr lang="en-GB" sz="2800" baseline="-25000" dirty="0"/>
              <a:t>k</a:t>
            </a:r>
            <a:r>
              <a:rPr lang="en-GB" sz="2800" baseline="-40000" dirty="0">
                <a:sym typeface="Symbol" pitchFamily="18" charset="2"/>
              </a:rPr>
              <a:t> </a:t>
            </a:r>
            <a:r>
              <a:rPr lang="en-GB" sz="2800" dirty="0">
                <a:sym typeface="Symbol" pitchFamily="18" charset="2"/>
              </a:rPr>
              <a:t> </a:t>
            </a:r>
          </a:p>
          <a:p>
            <a:pPr>
              <a:lnSpc>
                <a:spcPct val="90000"/>
              </a:lnSpc>
              <a:spcAft>
                <a:spcPct val="20000"/>
              </a:spcAft>
              <a:buNone/>
            </a:pPr>
            <a:r>
              <a:rPr lang="en-GB" sz="2800" dirty="0" smtClean="0">
                <a:sym typeface="Symbol" pitchFamily="18" charset="2"/>
              </a:rPr>
              <a:t>	where </a:t>
            </a:r>
            <a:r>
              <a:rPr lang="en-GB" sz="2800" dirty="0">
                <a:sym typeface="Symbol" pitchFamily="18" charset="2"/>
              </a:rPr>
              <a:t>k = n(n-1)/2 (no. of </a:t>
            </a:r>
            <a:r>
              <a:rPr lang="en-GB" sz="2800" dirty="0" err="1">
                <a:sym typeface="Symbol" pitchFamily="18" charset="2"/>
              </a:rPr>
              <a:t>i,j</a:t>
            </a:r>
            <a:r>
              <a:rPr lang="en-GB" sz="2800" dirty="0">
                <a:sym typeface="Symbol" pitchFamily="18" charset="2"/>
              </a:rPr>
              <a:t> pairs)</a:t>
            </a:r>
            <a:endParaRPr lang="en-GB" sz="2800" baseline="-40000" dirty="0">
              <a:sym typeface="Symbol" pitchFamily="18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8932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6:</a:t>
            </a:r>
            <a:br>
              <a:rPr lang="en-US" dirty="0" smtClean="0"/>
            </a:br>
            <a:r>
              <a:rPr lang="en-US" dirty="0" smtClean="0"/>
              <a:t>Popular Evolutionary Algorithm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75" lvl="1" indent="0">
              <a:buNone/>
            </a:pPr>
            <a:r>
              <a:rPr lang="en-US" sz="2400" dirty="0" smtClean="0"/>
              <a:t>Historical EA variants:</a:t>
            </a:r>
          </a:p>
          <a:p>
            <a:pPr marL="346075" lvl="1" indent="-342900">
              <a:buFont typeface="Arial"/>
              <a:buChar char="•"/>
            </a:pPr>
            <a:r>
              <a:rPr lang="en-US" sz="2400" dirty="0" smtClean="0"/>
              <a:t>Genetic Algorithms</a:t>
            </a:r>
          </a:p>
          <a:p>
            <a:pPr marL="346075" lvl="1" indent="-342900">
              <a:buFont typeface="Arial"/>
              <a:buChar char="•"/>
            </a:pPr>
            <a:r>
              <a:rPr lang="en-US" sz="2400" dirty="0" smtClean="0"/>
              <a:t>Evolution Strategies</a:t>
            </a:r>
          </a:p>
          <a:p>
            <a:pPr marL="346075" lvl="1" indent="-342900">
              <a:buFont typeface="Arial"/>
              <a:buChar char="•"/>
            </a:pPr>
            <a:r>
              <a:rPr lang="en-US" sz="2400" dirty="0" smtClean="0"/>
              <a:t>Evolutionary Programming</a:t>
            </a:r>
          </a:p>
          <a:p>
            <a:pPr marL="346075" lvl="1" indent="-342900">
              <a:buFont typeface="Arial"/>
              <a:buChar char="•"/>
            </a:pPr>
            <a:r>
              <a:rPr lang="en-US" sz="2400" dirty="0" smtClean="0"/>
              <a:t>Genetic Programming</a:t>
            </a:r>
          </a:p>
          <a:p>
            <a:pPr marL="3175" lvl="1" indent="0">
              <a:buNone/>
            </a:pPr>
            <a:r>
              <a:rPr lang="en-US" sz="2400" dirty="0" smtClean="0"/>
              <a:t>More recent versions:</a:t>
            </a:r>
          </a:p>
          <a:p>
            <a:pPr marL="346075" lvl="1" indent="-342900">
              <a:buFont typeface="Arial"/>
              <a:buChar char="•"/>
            </a:pPr>
            <a:r>
              <a:rPr lang="en-US" sz="2400" dirty="0" smtClean="0"/>
              <a:t>Differential Evolution</a:t>
            </a:r>
          </a:p>
          <a:p>
            <a:pPr marL="346075" lvl="1" indent="-342900">
              <a:buFont typeface="Arial"/>
              <a:buChar char="•"/>
            </a:pPr>
            <a:r>
              <a:rPr lang="en-US" sz="2400" dirty="0" smtClean="0"/>
              <a:t>Particle Swarm </a:t>
            </a:r>
            <a:r>
              <a:rPr lang="en-US" sz="2400" dirty="0" err="1" smtClean="0"/>
              <a:t>Optimisation</a:t>
            </a:r>
            <a:endParaRPr lang="en-US" sz="2400" dirty="0" smtClean="0"/>
          </a:p>
          <a:p>
            <a:pPr marL="346075" lvl="1" indent="-342900">
              <a:buFont typeface="Arial"/>
              <a:buChar char="•"/>
            </a:pPr>
            <a:r>
              <a:rPr lang="en-US" sz="2400" dirty="0" smtClean="0"/>
              <a:t>Estimation of Distribution Algorithms</a:t>
            </a:r>
          </a:p>
          <a:p>
            <a:pPr marL="346075" lvl="1" indent="-342900">
              <a:buFont typeface="Arial"/>
              <a:buChar char="•"/>
            </a:pPr>
            <a:r>
              <a:rPr lang="en-US" sz="2400" dirty="0"/>
              <a:t>Learning Classifier </a:t>
            </a:r>
            <a:r>
              <a:rPr lang="en-US" sz="2400" dirty="0" smtClean="0"/>
              <a:t>Systems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50060" y="6258670"/>
            <a:ext cx="942715" cy="501650"/>
          </a:xfrm>
        </p:spPr>
        <p:txBody>
          <a:bodyPr/>
          <a:lstStyle/>
          <a:p>
            <a:fld id="{23A85CF2-87A1-424D-AAB4-8DA3F7B30A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Recombination</a:t>
            </a:r>
            <a:endParaRPr lang="en-GB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Creates one child</a:t>
            </a:r>
          </a:p>
          <a:p>
            <a:r>
              <a:rPr lang="en-GB" dirty="0"/>
              <a:t>Acts per variable / position by either</a:t>
            </a:r>
          </a:p>
          <a:p>
            <a:pPr lvl="1"/>
            <a:r>
              <a:rPr lang="en-GB" dirty="0"/>
              <a:t>Averaging parental values, or</a:t>
            </a:r>
          </a:p>
          <a:p>
            <a:pPr lvl="1"/>
            <a:r>
              <a:rPr lang="en-GB" dirty="0"/>
              <a:t>Selecting one of the parental values</a:t>
            </a:r>
          </a:p>
          <a:p>
            <a:r>
              <a:rPr lang="en-GB" dirty="0"/>
              <a:t>From two or more parents by either:</a:t>
            </a:r>
          </a:p>
          <a:p>
            <a:pPr lvl="1"/>
            <a:r>
              <a:rPr lang="en-GB" dirty="0"/>
              <a:t>Using two selected parents to make a child</a:t>
            </a:r>
          </a:p>
          <a:p>
            <a:pPr lvl="1"/>
            <a:r>
              <a:rPr lang="en-GB" dirty="0"/>
              <a:t>Selecting two parents for each </a:t>
            </a:r>
            <a:r>
              <a:rPr lang="en-GB" dirty="0" smtClean="0"/>
              <a:t>position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4495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Names </a:t>
            </a:r>
            <a:r>
              <a:rPr lang="en-GB" dirty="0"/>
              <a:t>of </a:t>
            </a:r>
            <a:r>
              <a:rPr lang="en-GB" dirty="0" err="1"/>
              <a:t>recombinations</a:t>
            </a:r>
            <a:r>
              <a:rPr lang="en-GB" dirty="0"/>
              <a:t> </a:t>
            </a:r>
          </a:p>
        </p:txBody>
      </p:sp>
      <p:graphicFrame>
        <p:nvGraphicFramePr>
          <p:cNvPr id="31775" name="Group 3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7781435"/>
              </p:ext>
            </p:extLst>
          </p:nvPr>
        </p:nvGraphicFramePr>
        <p:xfrm>
          <a:off x="898327" y="1905216"/>
          <a:ext cx="7245393" cy="317721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415131"/>
                <a:gridCol w="2415131"/>
                <a:gridCol w="2415131"/>
              </a:tblGrid>
              <a:tr h="1014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Two fixed parents</a:t>
                      </a:r>
                      <a:endParaRPr kumimoji="0" lang="en-GB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Two parents selected for each i</a:t>
                      </a:r>
                      <a:endParaRPr kumimoji="0" lang="en-GB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</a:tr>
              <a:tr h="1081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z</a:t>
                      </a:r>
                      <a:r>
                        <a:rPr kumimoji="0" lang="en-GB" sz="2400" u="none" strike="noStrike" cap="none" normalizeH="0" baseline="-25000" smtClean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= (x</a:t>
                      </a:r>
                      <a:r>
                        <a:rPr kumimoji="0" lang="en-GB" sz="2400" u="none" strike="noStrike" cap="none" normalizeH="0" baseline="-25000" smtClean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+ y</a:t>
                      </a:r>
                      <a:r>
                        <a:rPr kumimoji="0" lang="en-GB" sz="2400" u="none" strike="noStrike" cap="none" normalizeH="0" baseline="-25000" smtClean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)/2 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Local intermediary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Global intermediary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</a:tr>
              <a:tr h="1081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z</a:t>
                      </a:r>
                      <a:r>
                        <a:rPr kumimoji="0" lang="en-GB" sz="2400" u="none" strike="noStrike" cap="none" normalizeH="0" baseline="-25000" dirty="0" err="1" smtClean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is x</a:t>
                      </a:r>
                      <a:r>
                        <a:rPr kumimoji="0" lang="en-GB" sz="24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or </a:t>
                      </a:r>
                      <a:r>
                        <a:rPr kumimoji="0" lang="en-GB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y</a:t>
                      </a:r>
                      <a:r>
                        <a:rPr kumimoji="0" lang="en-GB" sz="2400" u="none" strike="noStrike" cap="none" normalizeH="0" baseline="-25000" dirty="0" err="1" smtClean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chosen randomly 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Local discrete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Global discrete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1635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Parent </a:t>
            </a:r>
            <a:r>
              <a:rPr lang="en-GB" dirty="0"/>
              <a:t>selection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Parents are selected by uniform random distribution whenever an operator needs one/some 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Thus: ES parent selection is unbiased - every individual has the same probability to be </a:t>
            </a:r>
            <a:r>
              <a:rPr lang="en-GB" sz="2800" dirty="0" smtClean="0"/>
              <a:t>selected</a:t>
            </a:r>
            <a:endParaRPr lang="en-GB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800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Self</a:t>
            </a:r>
            <a:r>
              <a:rPr lang="en-GB" dirty="0"/>
              <a:t>-adaptation </a:t>
            </a:r>
            <a:r>
              <a:rPr lang="en-GB" dirty="0" smtClean="0"/>
              <a:t>illustrated (1/2)</a:t>
            </a:r>
            <a:endParaRPr lang="en-GB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Given a dynamically changing fitness landscape (optimum location shifted every 200 generations)</a:t>
            </a:r>
          </a:p>
          <a:p>
            <a:r>
              <a:rPr lang="en-GB" sz="2800" dirty="0"/>
              <a:t>Self-adaptive ES is able to </a:t>
            </a:r>
          </a:p>
          <a:p>
            <a:pPr lvl="1"/>
            <a:r>
              <a:rPr lang="en-GB" sz="2400" dirty="0"/>
              <a:t>follow the optimum and </a:t>
            </a:r>
          </a:p>
          <a:p>
            <a:pPr lvl="1"/>
            <a:r>
              <a:rPr lang="en-GB" sz="2400" dirty="0"/>
              <a:t>adjust the mutation step size after every shift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140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Self</a:t>
            </a:r>
            <a:r>
              <a:rPr lang="en-GB" dirty="0"/>
              <a:t>-adaptation illustrated </a:t>
            </a:r>
            <a:r>
              <a:rPr lang="en-GB" dirty="0" smtClean="0"/>
              <a:t>cont’d (2/2)</a:t>
            </a:r>
            <a:endParaRPr lang="en-GB" dirty="0"/>
          </a:p>
        </p:txBody>
      </p:sp>
      <p:pic>
        <p:nvPicPr>
          <p:cNvPr id="59392" name="Picture 102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77" y="1371600"/>
            <a:ext cx="874522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914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Prerequisites </a:t>
            </a:r>
            <a:r>
              <a:rPr lang="en-GB" dirty="0"/>
              <a:t>for self-adaptation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ym typeface="Symbol" pitchFamily="18" charset="2"/>
              </a:rPr>
              <a:t></a:t>
            </a:r>
            <a:r>
              <a:rPr lang="en-GB" sz="2800" dirty="0"/>
              <a:t> &gt; 1 to carry different strategies</a:t>
            </a:r>
          </a:p>
          <a:p>
            <a:r>
              <a:rPr lang="en-GB" sz="2800" dirty="0">
                <a:sym typeface="Symbol" pitchFamily="18" charset="2"/>
              </a:rPr>
              <a:t></a:t>
            </a:r>
            <a:r>
              <a:rPr lang="en-GB" sz="2800" dirty="0"/>
              <a:t> &gt; </a:t>
            </a:r>
            <a:r>
              <a:rPr lang="en-GB" sz="2800" dirty="0">
                <a:sym typeface="Symbol" pitchFamily="18" charset="2"/>
              </a:rPr>
              <a:t></a:t>
            </a:r>
            <a:r>
              <a:rPr lang="en-GB" sz="2800" dirty="0"/>
              <a:t> to generate offspring surplus </a:t>
            </a:r>
          </a:p>
          <a:p>
            <a:r>
              <a:rPr lang="en-GB" sz="2800" dirty="0" smtClean="0"/>
              <a:t>(</a:t>
            </a:r>
            <a:r>
              <a:rPr lang="en-GB" sz="2800" dirty="0">
                <a:sym typeface="Symbol" pitchFamily="18" charset="2"/>
              </a:rPr>
              <a:t>,)-selection to get rid of </a:t>
            </a:r>
            <a:r>
              <a:rPr lang="en-GB" sz="2800" dirty="0" err="1">
                <a:sym typeface="Symbol" pitchFamily="18" charset="2"/>
              </a:rPr>
              <a:t>misadapted</a:t>
            </a:r>
            <a:r>
              <a:rPr lang="en-GB" sz="2800" dirty="0">
                <a:sym typeface="Symbol" pitchFamily="18" charset="2"/>
              </a:rPr>
              <a:t> ‘s</a:t>
            </a:r>
          </a:p>
          <a:p>
            <a:r>
              <a:rPr lang="en-GB" sz="2800" dirty="0">
                <a:sym typeface="Symbol" pitchFamily="18" charset="2"/>
              </a:rPr>
              <a:t>Mixing strategy parameters by (intermediary) recombination on them</a:t>
            </a:r>
          </a:p>
          <a:p>
            <a:endParaRPr lang="en-GB" sz="2800" dirty="0">
              <a:sym typeface="Symbol" pitchFamily="18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941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Strategies:</a:t>
            </a:r>
            <a:br>
              <a:rPr lang="en-US" dirty="0" smtClean="0"/>
            </a:br>
            <a:r>
              <a:rPr lang="en-US" dirty="0" smtClean="0"/>
              <a:t>Selection Pressure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Takeover time </a:t>
            </a:r>
            <a:r>
              <a:rPr lang="en-US" i="1" dirty="0" err="1" smtClean="0"/>
              <a:t>τ</a:t>
            </a:r>
            <a:r>
              <a:rPr lang="en-US" i="1" baseline="30000" dirty="0" smtClean="0"/>
              <a:t>*</a:t>
            </a:r>
            <a:r>
              <a:rPr lang="en-US" baseline="30000" dirty="0" smtClean="0"/>
              <a:t> </a:t>
            </a:r>
            <a:r>
              <a:rPr lang="en-US" dirty="0" smtClean="0"/>
              <a:t>is a measure to quantify the selection pressure</a:t>
            </a:r>
          </a:p>
          <a:p>
            <a:r>
              <a:rPr lang="en-US" dirty="0" smtClean="0"/>
              <a:t>The number of generations it takes until the application of selection completely fills the population with copies of the best individual</a:t>
            </a:r>
          </a:p>
          <a:p>
            <a:r>
              <a:rPr lang="en-US" dirty="0" smtClean="0"/>
              <a:t>Goldberg and Deb showed: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proportional selection in a genetic algorithm the takeover time is </a:t>
            </a:r>
            <a:r>
              <a:rPr lang="en-US" i="1" dirty="0" err="1" smtClean="0"/>
              <a:t>λln</a:t>
            </a:r>
            <a:r>
              <a:rPr lang="en-US" i="1" dirty="0" smtClean="0"/>
              <a:t>(</a:t>
            </a:r>
            <a:r>
              <a:rPr lang="en-US" i="1" dirty="0" err="1" smtClean="0"/>
              <a:t>λ</a:t>
            </a:r>
            <a:r>
              <a:rPr lang="en-US" i="1" dirty="0" smtClean="0"/>
              <a:t>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755872"/>
              </p:ext>
            </p:extLst>
          </p:nvPr>
        </p:nvGraphicFramePr>
        <p:xfrm>
          <a:off x="3468679" y="4052140"/>
          <a:ext cx="1801301" cy="900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6" name="Equation" r:id="rId3" imgW="863600" imgH="431800" progId="Equation.3">
                  <p:embed/>
                </p:oleObj>
              </mc:Choice>
              <mc:Fallback>
                <p:oleObj name="Equation" r:id="rId3" imgW="863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8679" y="4052140"/>
                        <a:ext cx="1801301" cy="900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203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application: </a:t>
            </a:r>
            <a:br>
              <a:rPr lang="en-GB" dirty="0"/>
            </a:br>
            <a:r>
              <a:rPr lang="en-GB" dirty="0" smtClean="0"/>
              <a:t>The </a:t>
            </a:r>
            <a:r>
              <a:rPr lang="en-GB" dirty="0"/>
              <a:t>cherry brandy </a:t>
            </a:r>
            <a:r>
              <a:rPr lang="en-GB" dirty="0" smtClean="0"/>
              <a:t>experiment (1/2)</a:t>
            </a:r>
            <a:endParaRPr lang="en-GB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Task: </a:t>
            </a:r>
            <a:r>
              <a:rPr lang="en-GB" sz="2400" dirty="0"/>
              <a:t>to create a colour mix yielding a target colour (that of a well known cherry brandy)</a:t>
            </a:r>
          </a:p>
          <a:p>
            <a:r>
              <a:rPr lang="en-GB" sz="2400" dirty="0"/>
              <a:t>Ingredients: water + red, yellow, blue dye</a:t>
            </a:r>
          </a:p>
          <a:p>
            <a:r>
              <a:rPr lang="en-GB" sz="2400" dirty="0"/>
              <a:t>Representation: </a:t>
            </a:r>
            <a:r>
              <a:rPr lang="en-GB" sz="2400" dirty="0">
                <a:sym typeface="Symbol" pitchFamily="18" charset="2"/>
              </a:rPr>
              <a:t> w, r, y ,b</a:t>
            </a:r>
            <a:r>
              <a:rPr lang="en-GB" sz="2400" dirty="0">
                <a:sym typeface="Bookshelf Symbol 2" pitchFamily="2" charset="2"/>
              </a:rPr>
              <a:t> </a:t>
            </a:r>
            <a:r>
              <a:rPr lang="en-GB" sz="2400" dirty="0">
                <a:sym typeface="Symbol" pitchFamily="18" charset="2"/>
              </a:rPr>
              <a:t> no self-adaptation!</a:t>
            </a:r>
          </a:p>
          <a:p>
            <a:r>
              <a:rPr lang="en-GB" sz="2400" dirty="0">
                <a:sym typeface="Symbol" pitchFamily="18" charset="2"/>
              </a:rPr>
              <a:t>Values scaled to give a predefined total volume (30 ml) </a:t>
            </a:r>
          </a:p>
          <a:p>
            <a:r>
              <a:rPr lang="en-US" sz="2400" dirty="0">
                <a:sym typeface="Symbol" pitchFamily="18" charset="2"/>
              </a:rPr>
              <a:t>Mutation: l</a:t>
            </a:r>
            <a:r>
              <a:rPr lang="en-GB" sz="2400" dirty="0">
                <a:sym typeface="Symbol" pitchFamily="18" charset="2"/>
              </a:rPr>
              <a:t>o / med / hi  values used with equal chance</a:t>
            </a:r>
          </a:p>
          <a:p>
            <a:r>
              <a:rPr lang="en-US" sz="2400" dirty="0">
                <a:sym typeface="Symbol" pitchFamily="18" charset="2"/>
              </a:rPr>
              <a:t>Selection:</a:t>
            </a:r>
            <a:r>
              <a:rPr lang="en-GB" sz="2400" dirty="0">
                <a:sym typeface="Symbol" pitchFamily="18" charset="2"/>
              </a:rPr>
              <a:t> (1,8) strategy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374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application: </a:t>
            </a:r>
            <a:br>
              <a:rPr lang="en-GB" dirty="0"/>
            </a:br>
            <a:r>
              <a:rPr lang="en-GB" dirty="0"/>
              <a:t>The cherry brandy experiment </a:t>
            </a:r>
            <a:r>
              <a:rPr lang="en-GB" dirty="0" smtClean="0"/>
              <a:t>(2/</a:t>
            </a:r>
            <a:r>
              <a:rPr lang="en-GB" dirty="0"/>
              <a:t>2)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ym typeface="Symbol" pitchFamily="18" charset="2"/>
              </a:rPr>
              <a:t>Fitness: students effectively making the mix and comparing it with target colour</a:t>
            </a:r>
          </a:p>
          <a:p>
            <a:r>
              <a:rPr lang="en-GB" sz="2800" dirty="0"/>
              <a:t>Termination criterion: student satisfied with mixed colour</a:t>
            </a:r>
          </a:p>
          <a:p>
            <a:r>
              <a:rPr lang="en-GB" sz="2800" dirty="0"/>
              <a:t>Solution is found mostly within 20 generations</a:t>
            </a:r>
          </a:p>
          <a:p>
            <a:r>
              <a:rPr lang="en-GB" sz="2800" dirty="0"/>
              <a:t>Accuracy is very good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181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application: </a:t>
            </a:r>
            <a:br>
              <a:rPr lang="en-US" dirty="0"/>
            </a:br>
            <a:r>
              <a:rPr lang="en-US" dirty="0" smtClean="0"/>
              <a:t>The </a:t>
            </a:r>
            <a:r>
              <a:rPr lang="en-US" dirty="0"/>
              <a:t>Ackley function (</a:t>
            </a:r>
            <a:r>
              <a:rPr lang="en-US" dirty="0" err="1"/>
              <a:t>B</a:t>
            </a:r>
            <a:r>
              <a:rPr lang="en-US" dirty="0" err="1">
                <a:cs typeface="Arial" charset="0"/>
              </a:rPr>
              <a:t>ä</a:t>
            </a:r>
            <a:r>
              <a:rPr lang="en-US" dirty="0" err="1"/>
              <a:t>ck</a:t>
            </a:r>
            <a:r>
              <a:rPr lang="en-US" dirty="0"/>
              <a:t> et al ’93)</a:t>
            </a:r>
            <a:endParaRPr lang="en-GB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Ackley function (here used with n =30):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Evolution </a:t>
            </a:r>
            <a:r>
              <a:rPr lang="en-US" sz="2400" dirty="0"/>
              <a:t>strategy: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Representation: 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-30 &lt; x</a:t>
            </a:r>
            <a:r>
              <a:rPr lang="en-US" sz="1800" baseline="-25000" dirty="0"/>
              <a:t>i</a:t>
            </a:r>
            <a:r>
              <a:rPr lang="en-US" sz="1800" dirty="0"/>
              <a:t> &lt; 30 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30 step sizes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(30,200) selection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Termination : after 200000 fitness evaluations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Results: average best solution is 7.48 </a:t>
            </a:r>
            <a:r>
              <a:rPr lang="en-GB" sz="1400" dirty="0">
                <a:cs typeface="Arial" charset="0"/>
                <a:sym typeface="Symbol" pitchFamily="18" charset="2"/>
              </a:rPr>
              <a:t>•</a:t>
            </a:r>
            <a:r>
              <a:rPr lang="en-US" sz="2000" dirty="0"/>
              <a:t> 10 </a:t>
            </a:r>
            <a:r>
              <a:rPr lang="en-US" sz="2000" baseline="30000" dirty="0"/>
              <a:t>–8  </a:t>
            </a:r>
            <a:r>
              <a:rPr lang="en-US" sz="2000" dirty="0"/>
              <a:t>(very good)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4B2-2C7E-4734-BAE8-B1616E61A587}" type="slidenum">
              <a:rPr lang="nl-NL" smtClean="0"/>
              <a:pPr/>
              <a:t>29</a:t>
            </a:fld>
            <a:endParaRPr lang="nl-NL" dirty="0" smtClean="0"/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584955"/>
              </p:ext>
            </p:extLst>
          </p:nvPr>
        </p:nvGraphicFramePr>
        <p:xfrm>
          <a:off x="990600" y="2052107"/>
          <a:ext cx="71628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4" imgW="5313960" imgH="659880" progId="Equation.3">
                  <p:embed/>
                </p:oleObj>
              </mc:Choice>
              <mc:Fallback>
                <p:oleObj name="Equation" r:id="rId4" imgW="5313960" imgH="659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2107"/>
                        <a:ext cx="7162800" cy="912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800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Quick Overview (1/2)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Developed: USA in the 1960’s</a:t>
            </a:r>
          </a:p>
          <a:p>
            <a:r>
              <a:rPr lang="en-US" dirty="0" smtClean="0"/>
              <a:t>Early names: J. Holland, K. </a:t>
            </a:r>
            <a:r>
              <a:rPr lang="en-US" dirty="0" err="1" smtClean="0"/>
              <a:t>DeJong</a:t>
            </a:r>
            <a:r>
              <a:rPr lang="en-US" dirty="0" smtClean="0"/>
              <a:t>, D. Goldberg</a:t>
            </a:r>
          </a:p>
          <a:p>
            <a:r>
              <a:rPr lang="en-US" dirty="0" smtClean="0"/>
              <a:t>Typically applied to:</a:t>
            </a:r>
          </a:p>
          <a:p>
            <a:pPr lvl="1"/>
            <a:r>
              <a:rPr lang="en-US" dirty="0" smtClean="0"/>
              <a:t> discrete function optimization</a:t>
            </a:r>
          </a:p>
          <a:p>
            <a:pPr lvl="1"/>
            <a:r>
              <a:rPr lang="en-US" dirty="0" smtClean="0"/>
              <a:t> benchmark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straightforward problems binary representation</a:t>
            </a:r>
          </a:p>
          <a:p>
            <a:r>
              <a:rPr lang="en-US" dirty="0"/>
              <a:t>F</a:t>
            </a:r>
            <a:r>
              <a:rPr lang="en-US" dirty="0" smtClean="0"/>
              <a:t>eatures:</a:t>
            </a:r>
          </a:p>
          <a:p>
            <a:pPr lvl="1"/>
            <a:r>
              <a:rPr lang="en-US" dirty="0" smtClean="0"/>
              <a:t>not too fast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issing new variants (</a:t>
            </a:r>
            <a:r>
              <a:rPr lang="en-US" dirty="0" err="1" smtClean="0"/>
              <a:t>elitsm</a:t>
            </a:r>
            <a:r>
              <a:rPr lang="en-US" dirty="0" smtClean="0"/>
              <a:t>, </a:t>
            </a:r>
            <a:r>
              <a:rPr lang="en-US" dirty="0" err="1" smtClean="0"/>
              <a:t>sus</a:t>
            </a:r>
            <a:r>
              <a:rPr lang="en-US" dirty="0" smtClean="0"/>
              <a:t>)</a:t>
            </a:r>
            <a:endParaRPr lang="nl-NL" dirty="0"/>
          </a:p>
          <a:p>
            <a:pPr lvl="1"/>
            <a:r>
              <a:rPr lang="nl-NL" dirty="0" err="1"/>
              <a:t>o</a:t>
            </a:r>
            <a:r>
              <a:rPr lang="nl-NL" dirty="0" err="1" smtClean="0"/>
              <a:t>ften</a:t>
            </a:r>
            <a:r>
              <a:rPr lang="nl-NL" dirty="0" smtClean="0"/>
              <a:t> </a:t>
            </a:r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theorists</a:t>
            </a:r>
            <a:r>
              <a:rPr lang="nl-NL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9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Evolutionary Programming:</a:t>
            </a:r>
            <a:br>
              <a:rPr lang="en-GB" dirty="0" smtClean="0"/>
            </a:br>
            <a:r>
              <a:rPr lang="en-GB" dirty="0" smtClean="0"/>
              <a:t>Quick overview</a:t>
            </a:r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Developed: USA in the 1960’s</a:t>
            </a:r>
          </a:p>
          <a:p>
            <a:r>
              <a:rPr lang="en-US" dirty="0" smtClean="0"/>
              <a:t>Early names: D. </a:t>
            </a:r>
            <a:r>
              <a:rPr lang="en-US" dirty="0" err="1" smtClean="0"/>
              <a:t>Fogel</a:t>
            </a:r>
            <a:endParaRPr lang="en-US" dirty="0" smtClean="0"/>
          </a:p>
          <a:p>
            <a:r>
              <a:rPr lang="en-US" dirty="0" smtClean="0"/>
              <a:t>Typically applied to:</a:t>
            </a:r>
          </a:p>
          <a:p>
            <a:pPr lvl="1"/>
            <a:r>
              <a:rPr lang="en-US" dirty="0" smtClean="0"/>
              <a:t>traditional EP: prediction by finite state machines</a:t>
            </a:r>
          </a:p>
          <a:p>
            <a:pPr lvl="1"/>
            <a:r>
              <a:rPr lang="en-US" dirty="0" smtClean="0"/>
              <a:t>contemporary EP: (numerical) optimization </a:t>
            </a:r>
          </a:p>
          <a:p>
            <a:r>
              <a:rPr lang="en-US" dirty="0" smtClean="0"/>
              <a:t>Attributed features:</a:t>
            </a:r>
          </a:p>
          <a:p>
            <a:pPr lvl="1"/>
            <a:r>
              <a:rPr lang="en-US" dirty="0" smtClean="0"/>
              <a:t>very open framework: any representation and mutation op’s OK</a:t>
            </a:r>
          </a:p>
          <a:p>
            <a:pPr lvl="1"/>
            <a:r>
              <a:rPr lang="en-US" dirty="0" smtClean="0"/>
              <a:t>crossbred with ES (contemporary EP)</a:t>
            </a:r>
          </a:p>
          <a:p>
            <a:pPr lvl="1"/>
            <a:r>
              <a:rPr lang="en-US" dirty="0" smtClean="0"/>
              <a:t>consequently: hard to say what “standard” EP is</a:t>
            </a:r>
          </a:p>
          <a:p>
            <a:r>
              <a:rPr lang="en-US" dirty="0" smtClean="0"/>
              <a:t>Special:</a:t>
            </a:r>
          </a:p>
          <a:p>
            <a:pPr lvl="1"/>
            <a:r>
              <a:rPr lang="en-US" dirty="0" smtClean="0"/>
              <a:t>no recombination</a:t>
            </a:r>
          </a:p>
          <a:p>
            <a:pPr lvl="1"/>
            <a:r>
              <a:rPr lang="en-US" dirty="0" smtClean="0"/>
              <a:t>self-adaptation of parameters standard (contemporary EP)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42596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75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Evolutionary Programming:</a:t>
            </a:r>
            <a:br>
              <a:rPr lang="en-GB" dirty="0"/>
            </a:br>
            <a:r>
              <a:rPr lang="en-GB" dirty="0" smtClean="0"/>
              <a:t>Technical </a:t>
            </a:r>
            <a:r>
              <a:rPr lang="en-GB" dirty="0"/>
              <a:t>summary tableau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931809"/>
              </p:ext>
            </p:extLst>
          </p:nvPr>
        </p:nvGraphicFramePr>
        <p:xfrm>
          <a:off x="1604326" y="2477406"/>
          <a:ext cx="6620046" cy="212344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655000"/>
                <a:gridCol w="3965046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Representation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Real-valued vectors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Recombination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None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Mutation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Gaussian perturbation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Parent selection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Deterministic</a:t>
                      </a:r>
                      <a:r>
                        <a:rPr lang="nl-NL" dirty="0" smtClean="0"/>
                        <a:t> (</a:t>
                      </a:r>
                      <a:r>
                        <a:rPr lang="nl-NL" dirty="0" err="1" smtClean="0"/>
                        <a:t>each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parent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one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offspring</a:t>
                      </a:r>
                      <a:r>
                        <a:rPr lang="nl-NL" baseline="0" dirty="0" smtClean="0"/>
                        <a:t>)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Survivor selection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Probabilistic (</a:t>
                      </a: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</a:t>
                      </a: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+</a:t>
                      </a: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)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26918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01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</a:t>
            </a:r>
            <a:r>
              <a:rPr lang="en-GB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Historical EP perspective</a:t>
            </a:r>
            <a:endParaRPr lang="en-US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EP aimed at achieving intelligence</a:t>
            </a:r>
          </a:p>
          <a:p>
            <a:r>
              <a:rPr lang="en-GB" dirty="0" smtClean="0"/>
              <a:t>Intelligence was viewed as adaptive behaviour</a:t>
            </a:r>
          </a:p>
          <a:p>
            <a:r>
              <a:rPr lang="en-GB" dirty="0" smtClean="0"/>
              <a:t>Prediction of the environment was considered a prerequisite to adaptive behaviour </a:t>
            </a:r>
          </a:p>
          <a:p>
            <a:r>
              <a:rPr lang="en-GB" dirty="0" smtClean="0"/>
              <a:t>Thus: capability to predict is key to intelligence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58274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832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</a:t>
            </a:r>
            <a:r>
              <a:rPr lang="en-GB" dirty="0" smtClean="0"/>
              <a:t>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Prediction by finite state machines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Finite state machine (FSM): </a:t>
            </a:r>
          </a:p>
          <a:p>
            <a:pPr lvl="1"/>
            <a:r>
              <a:rPr lang="en-GB" dirty="0"/>
              <a:t>States S</a:t>
            </a:r>
          </a:p>
          <a:p>
            <a:pPr lvl="1"/>
            <a:r>
              <a:rPr lang="en-GB" dirty="0"/>
              <a:t>Inputs I</a:t>
            </a:r>
          </a:p>
          <a:p>
            <a:pPr lvl="1"/>
            <a:r>
              <a:rPr lang="en-GB" dirty="0"/>
              <a:t>Outputs O </a:t>
            </a:r>
          </a:p>
          <a:p>
            <a:pPr lvl="1"/>
            <a:r>
              <a:rPr lang="en-GB" dirty="0"/>
              <a:t>Transition function </a:t>
            </a:r>
            <a:r>
              <a:rPr lang="en-GB" dirty="0">
                <a:sym typeface="Symbol" pitchFamily="18" charset="2"/>
              </a:rPr>
              <a:t> : S x I  S x O</a:t>
            </a:r>
          </a:p>
          <a:p>
            <a:pPr lvl="1"/>
            <a:r>
              <a:rPr lang="en-GB" dirty="0">
                <a:sym typeface="Symbol" pitchFamily="18" charset="2"/>
              </a:rPr>
              <a:t>Transforms input stream into output stream</a:t>
            </a:r>
            <a:endParaRPr lang="en-GB" dirty="0"/>
          </a:p>
          <a:p>
            <a:r>
              <a:rPr lang="en-GB" dirty="0"/>
              <a:t>Can be used for predictions, e.g. to predict next input symbol in a sequence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58274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1527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</a:t>
            </a:r>
            <a:r>
              <a:rPr lang="en-GB" dirty="0" smtClean="0"/>
              <a:t>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FSM example</a:t>
            </a:r>
          </a:p>
        </p:txBody>
      </p:sp>
      <p:sp>
        <p:nvSpPr>
          <p:cNvPr id="57347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Consider the FSM with: </a:t>
            </a:r>
          </a:p>
          <a:p>
            <a:pPr lvl="1"/>
            <a:r>
              <a:rPr lang="en-GB" dirty="0"/>
              <a:t>S = {A, B, C}</a:t>
            </a:r>
          </a:p>
          <a:p>
            <a:pPr lvl="1"/>
            <a:r>
              <a:rPr lang="en-GB" dirty="0"/>
              <a:t>I = {0, 1}</a:t>
            </a:r>
          </a:p>
          <a:p>
            <a:pPr lvl="1"/>
            <a:r>
              <a:rPr lang="en-GB" dirty="0"/>
              <a:t>O = {a, b, c}</a:t>
            </a:r>
          </a:p>
          <a:p>
            <a:pPr lvl="1"/>
            <a:r>
              <a:rPr lang="en-GB" dirty="0">
                <a:sym typeface="Symbol" pitchFamily="18" charset="2"/>
              </a:rPr>
              <a:t> given by a diagram </a:t>
            </a:r>
            <a:endParaRPr lang="en-GB" dirty="0"/>
          </a:p>
        </p:txBody>
      </p:sp>
      <p:pic>
        <p:nvPicPr>
          <p:cNvPr id="57349" name="Picture 1029" descr="C:\BOOK\SLIDES\2003\5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84784"/>
            <a:ext cx="3657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58274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070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27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Evolutionary Programming</a:t>
            </a:r>
            <a:r>
              <a:rPr lang="en-GB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FSM </a:t>
            </a:r>
            <a:r>
              <a:rPr lang="en-US" dirty="0"/>
              <a:t>as predictor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FSM</a:t>
            </a:r>
          </a:p>
          <a:p>
            <a:r>
              <a:rPr lang="en-US" dirty="0"/>
              <a:t>Task: predict next input</a:t>
            </a:r>
          </a:p>
          <a:p>
            <a:r>
              <a:rPr lang="en-US" dirty="0"/>
              <a:t>Quality: % of in</a:t>
            </a:r>
            <a:r>
              <a:rPr lang="en-US" baseline="-25000" dirty="0"/>
              <a:t>(i+1)</a:t>
            </a:r>
            <a:r>
              <a:rPr lang="en-US" dirty="0"/>
              <a:t> = </a:t>
            </a:r>
            <a:r>
              <a:rPr lang="en-US" dirty="0" err="1"/>
              <a:t>out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</a:p>
          <a:p>
            <a:r>
              <a:rPr lang="en-US" dirty="0"/>
              <a:t>Given initial state C</a:t>
            </a:r>
          </a:p>
          <a:p>
            <a:r>
              <a:rPr lang="en-US" dirty="0"/>
              <a:t>Input sequence 011101</a:t>
            </a:r>
          </a:p>
          <a:p>
            <a:r>
              <a:rPr lang="en-US" dirty="0"/>
              <a:t>Leads to output 110111</a:t>
            </a:r>
          </a:p>
          <a:p>
            <a:r>
              <a:rPr lang="en-US" dirty="0"/>
              <a:t>Quality: 3 out of 5</a:t>
            </a:r>
          </a:p>
        </p:txBody>
      </p:sp>
      <p:pic>
        <p:nvPicPr>
          <p:cNvPr id="58372" name="Picture 4" descr="C:\BOOK\SLIDES\2003\5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40557"/>
            <a:ext cx="32639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58274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500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</a:t>
            </a:r>
            <a:r>
              <a:rPr lang="en-GB" dirty="0" smtClean="0"/>
              <a:t>Programming:</a:t>
            </a:r>
            <a:br>
              <a:rPr lang="en-GB" dirty="0" smtClean="0"/>
            </a:br>
            <a:r>
              <a:rPr lang="en-GB" dirty="0"/>
              <a:t>E</a:t>
            </a:r>
            <a:r>
              <a:rPr lang="en-US" dirty="0" err="1" smtClean="0"/>
              <a:t>volving</a:t>
            </a:r>
            <a:r>
              <a:rPr lang="en-US" dirty="0" smtClean="0"/>
              <a:t> FSMs to predict primes (1/2)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ym typeface="Symbol" pitchFamily="18" charset="2"/>
              </a:rPr>
              <a:t>P</a:t>
            </a:r>
            <a:r>
              <a:rPr lang="en-GB" dirty="0" smtClean="0"/>
              <a:t>(n) = 1 if n is prime, 0 otherwise</a:t>
            </a:r>
          </a:p>
          <a:p>
            <a:r>
              <a:rPr lang="en-GB" dirty="0" smtClean="0"/>
              <a:t>I = N = {1,2,3,…, n, …}</a:t>
            </a:r>
          </a:p>
          <a:p>
            <a:r>
              <a:rPr lang="en-GB" dirty="0" smtClean="0"/>
              <a:t>O = {0,1}</a:t>
            </a:r>
          </a:p>
          <a:p>
            <a:r>
              <a:rPr lang="en-GB" dirty="0" smtClean="0"/>
              <a:t>Correct prediction: </a:t>
            </a:r>
            <a:r>
              <a:rPr lang="en-GB" dirty="0" err="1" smtClean="0"/>
              <a:t>out</a:t>
            </a:r>
            <a:r>
              <a:rPr lang="en-GB" baseline="-25000" dirty="0" err="1" smtClean="0"/>
              <a:t>i</a:t>
            </a:r>
            <a:r>
              <a:rPr lang="en-GB" dirty="0" smtClean="0"/>
              <a:t>= P(in(i+1))</a:t>
            </a:r>
            <a:r>
              <a:rPr lang="en-US" dirty="0" smtClean="0"/>
              <a:t> </a:t>
            </a:r>
          </a:p>
          <a:p>
            <a:r>
              <a:rPr lang="en-US" dirty="0" smtClean="0"/>
              <a:t>Fitness function:</a:t>
            </a:r>
          </a:p>
          <a:p>
            <a:pPr lvl="1"/>
            <a:r>
              <a:rPr lang="en-US" dirty="0" smtClean="0"/>
              <a:t>1 point for correct prediction of next input</a:t>
            </a:r>
          </a:p>
          <a:p>
            <a:pPr lvl="1"/>
            <a:r>
              <a:rPr lang="en-US" dirty="0" smtClean="0"/>
              <a:t>0 point for incorrect prediction</a:t>
            </a:r>
          </a:p>
          <a:p>
            <a:pPr lvl="1"/>
            <a:r>
              <a:rPr lang="en-US" dirty="0" smtClean="0"/>
              <a:t>Penalty for “too many” states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58274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85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Programming:</a:t>
            </a:r>
            <a:br>
              <a:rPr lang="en-GB" dirty="0"/>
            </a:br>
            <a:r>
              <a:rPr lang="en-GB" dirty="0"/>
              <a:t>E</a:t>
            </a:r>
            <a:r>
              <a:rPr lang="en-US" dirty="0" err="1"/>
              <a:t>volving</a:t>
            </a:r>
            <a:r>
              <a:rPr lang="en-US" dirty="0"/>
              <a:t> FSMs to predict primes (1/2)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>
                <a:sym typeface="Symbol" pitchFamily="18" charset="2"/>
              </a:rPr>
              <a:t>Parent selection: each FSM is mutated once</a:t>
            </a:r>
          </a:p>
          <a:p>
            <a:r>
              <a:rPr lang="en-GB" dirty="0" smtClean="0">
                <a:sym typeface="Symbol" pitchFamily="18" charset="2"/>
              </a:rPr>
              <a:t>Mutation operators (one selected randomly)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Change an output symbol</a:t>
            </a:r>
          </a:p>
          <a:p>
            <a:pPr lvl="1"/>
            <a:r>
              <a:rPr lang="en-US" dirty="0" smtClean="0"/>
              <a:t>Change a state transition (i.e. redirect edge) </a:t>
            </a:r>
          </a:p>
          <a:p>
            <a:pPr lvl="1"/>
            <a:r>
              <a:rPr lang="en-US" dirty="0" smtClean="0"/>
              <a:t>Add a state</a:t>
            </a:r>
          </a:p>
          <a:p>
            <a:pPr lvl="1"/>
            <a:r>
              <a:rPr lang="en-US" dirty="0" smtClean="0"/>
              <a:t>Delete a state</a:t>
            </a:r>
          </a:p>
          <a:p>
            <a:pPr lvl="1"/>
            <a:r>
              <a:rPr lang="en-US" dirty="0" smtClean="0"/>
              <a:t>Change the initial state	</a:t>
            </a:r>
          </a:p>
          <a:p>
            <a:r>
              <a:rPr lang="en-US" dirty="0" smtClean="0"/>
              <a:t>Survivor selection: </a:t>
            </a:r>
            <a:r>
              <a:rPr lang="en-GB" dirty="0" smtClean="0"/>
              <a:t>(</a:t>
            </a:r>
            <a:r>
              <a:rPr lang="en-GB" dirty="0" smtClean="0">
                <a:sym typeface="Symbol" pitchFamily="18" charset="2"/>
              </a:rPr>
              <a:t></a:t>
            </a:r>
            <a:r>
              <a:rPr lang="en-GB" dirty="0" smtClean="0"/>
              <a:t>+</a:t>
            </a:r>
            <a:r>
              <a:rPr lang="en-GB" dirty="0" smtClean="0">
                <a:sym typeface="Symbol" pitchFamily="18" charset="2"/>
              </a:rPr>
              <a:t></a:t>
            </a:r>
            <a:r>
              <a:rPr lang="en-GB" dirty="0" smtClean="0"/>
              <a:t>)</a:t>
            </a:r>
          </a:p>
          <a:p>
            <a:r>
              <a:rPr lang="en-US" dirty="0" smtClean="0"/>
              <a:t>Results: </a:t>
            </a:r>
            <a:r>
              <a:rPr lang="en-US" dirty="0" err="1" smtClean="0"/>
              <a:t>overfitting</a:t>
            </a:r>
            <a:r>
              <a:rPr lang="en-US" dirty="0" smtClean="0"/>
              <a:t>, after 202 inputs best FSM had one state and both outputs were 0, i.e., it always predicted “not prime” </a:t>
            </a:r>
          </a:p>
          <a:p>
            <a:r>
              <a:rPr lang="en-US" dirty="0" smtClean="0"/>
              <a:t>Main point: not perfect accuracy but proof that simulated evolutionary process can create good solutions for intelligent task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42596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70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Programming:</a:t>
            </a:r>
            <a:br>
              <a:rPr lang="en-GB" dirty="0"/>
            </a:br>
            <a:r>
              <a:rPr lang="en-US" dirty="0" smtClean="0"/>
              <a:t>Modern </a:t>
            </a:r>
            <a:r>
              <a:rPr lang="en-US" dirty="0"/>
              <a:t>EP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predefined representation in general</a:t>
            </a:r>
          </a:p>
          <a:p>
            <a:r>
              <a:rPr lang="en-US" dirty="0"/>
              <a:t>Thus: no predefined mutation (must match representation)</a:t>
            </a:r>
          </a:p>
          <a:p>
            <a:r>
              <a:rPr lang="en-US" dirty="0"/>
              <a:t>Often applies self-adaptation of mutation </a:t>
            </a:r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58274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754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</a:t>
            </a:r>
            <a:r>
              <a:rPr lang="en-GB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Representation 	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continuous parameter optimisation</a:t>
            </a:r>
          </a:p>
          <a:p>
            <a:r>
              <a:rPr lang="en-GB"/>
              <a:t>Chromosomes consist of two parts:</a:t>
            </a:r>
          </a:p>
          <a:p>
            <a:pPr lvl="1"/>
            <a:r>
              <a:rPr lang="en-GB"/>
              <a:t>Object variables: x</a:t>
            </a:r>
            <a:r>
              <a:rPr lang="en-GB" baseline="-25000"/>
              <a:t>1</a:t>
            </a:r>
            <a:r>
              <a:rPr lang="en-GB"/>
              <a:t>,…,x</a:t>
            </a:r>
            <a:r>
              <a:rPr lang="en-GB" baseline="-25000"/>
              <a:t>n</a:t>
            </a:r>
            <a:endParaRPr lang="en-GB"/>
          </a:p>
          <a:p>
            <a:pPr lvl="1">
              <a:spcAft>
                <a:spcPct val="20000"/>
              </a:spcAft>
            </a:pPr>
            <a:r>
              <a:rPr lang="en-GB"/>
              <a:t>Mutation step sizes: </a:t>
            </a:r>
            <a:r>
              <a:rPr lang="en-GB">
                <a:sym typeface="Symbol" pitchFamily="18" charset="2"/>
              </a:rPr>
              <a:t></a:t>
            </a:r>
            <a:r>
              <a:rPr lang="en-GB" baseline="-25000"/>
              <a:t>1</a:t>
            </a:r>
            <a:r>
              <a:rPr lang="en-GB"/>
              <a:t>,…,</a:t>
            </a:r>
            <a:r>
              <a:rPr lang="en-GB">
                <a:sym typeface="Symbol" pitchFamily="18" charset="2"/>
              </a:rPr>
              <a:t></a:t>
            </a:r>
            <a:r>
              <a:rPr lang="en-GB" baseline="-25000"/>
              <a:t>n</a:t>
            </a:r>
            <a:endParaRPr lang="en-GB"/>
          </a:p>
          <a:p>
            <a:pPr>
              <a:spcAft>
                <a:spcPct val="20000"/>
              </a:spcAft>
            </a:pPr>
            <a:r>
              <a:rPr lang="en-GB"/>
              <a:t>Full size: </a:t>
            </a:r>
            <a:r>
              <a:rPr lang="en-GB">
                <a:sym typeface="Symbol" pitchFamily="18" charset="2"/>
              </a:rPr>
              <a:t></a:t>
            </a:r>
            <a:r>
              <a:rPr lang="en-GB"/>
              <a:t> x</a:t>
            </a:r>
            <a:r>
              <a:rPr lang="en-GB" baseline="-25000"/>
              <a:t>1</a:t>
            </a:r>
            <a:r>
              <a:rPr lang="en-GB"/>
              <a:t>,…,x</a:t>
            </a:r>
            <a:r>
              <a:rPr lang="en-GB" baseline="-25000"/>
              <a:t>n</a:t>
            </a:r>
            <a:r>
              <a:rPr lang="en-GB"/>
              <a:t>,</a:t>
            </a:r>
            <a:r>
              <a:rPr lang="en-GB" baseline="-25000"/>
              <a:t> </a:t>
            </a:r>
            <a:r>
              <a:rPr lang="en-GB">
                <a:sym typeface="Symbol" pitchFamily="18" charset="2"/>
              </a:rPr>
              <a:t></a:t>
            </a:r>
            <a:r>
              <a:rPr lang="en-GB" baseline="-25000"/>
              <a:t>1</a:t>
            </a:r>
            <a:r>
              <a:rPr lang="en-GB"/>
              <a:t>,…,</a:t>
            </a:r>
            <a:r>
              <a:rPr lang="en-GB">
                <a:sym typeface="Symbol" pitchFamily="18" charset="2"/>
              </a:rPr>
              <a:t></a:t>
            </a:r>
            <a:r>
              <a:rPr lang="en-GB" baseline="-25000"/>
              <a:t>n</a:t>
            </a:r>
            <a:r>
              <a:rPr lang="en-GB" baseline="-40000">
                <a:sym typeface="Symbol" pitchFamily="18" charset="2"/>
              </a:rPr>
              <a:t> </a:t>
            </a:r>
            <a:r>
              <a:rPr lang="en-GB">
                <a:sym typeface="Symbol" pitchFamily="18" charset="2"/>
              </a:rPr>
              <a:t> 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26918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25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Algorithms:</a:t>
            </a:r>
            <a:br>
              <a:rPr lang="en-US" dirty="0"/>
            </a:br>
            <a:r>
              <a:rPr lang="en-US" dirty="0"/>
              <a:t>Quick Overview </a:t>
            </a:r>
            <a:r>
              <a:rPr lang="en-US" dirty="0" smtClean="0"/>
              <a:t>(2/</a:t>
            </a:r>
            <a:r>
              <a:rPr lang="en-US" dirty="0"/>
              <a:t>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Holland’s original GA is now known as the simple genetic algorithm (SGA)</a:t>
            </a:r>
          </a:p>
          <a:p>
            <a:r>
              <a:rPr lang="en-GB" dirty="0" smtClean="0"/>
              <a:t>Other GAs use different:</a:t>
            </a:r>
          </a:p>
          <a:p>
            <a:pPr lvl="1"/>
            <a:r>
              <a:rPr lang="en-GB" dirty="0" smtClean="0"/>
              <a:t>Representations</a:t>
            </a:r>
          </a:p>
          <a:p>
            <a:pPr lvl="1"/>
            <a:r>
              <a:rPr lang="en-GB" dirty="0" smtClean="0"/>
              <a:t>Mutations</a:t>
            </a:r>
          </a:p>
          <a:p>
            <a:pPr lvl="1"/>
            <a:r>
              <a:rPr lang="en-GB" dirty="0" smtClean="0"/>
              <a:t>Crossovers</a:t>
            </a:r>
          </a:p>
          <a:p>
            <a:pPr lvl="1"/>
            <a:r>
              <a:rPr lang="en-GB" dirty="0" smtClean="0"/>
              <a:t>Selection mechanisms</a:t>
            </a:r>
          </a:p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3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Mutation</a:t>
            </a:r>
            <a:endParaRPr lang="en-GB" dirty="0">
              <a:sym typeface="Symbol" pitchFamily="18" charset="2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ym typeface="Symbol" pitchFamily="18" charset="2"/>
              </a:rPr>
              <a:t>Chromosomes: </a:t>
            </a:r>
            <a:r>
              <a:rPr lang="en-GB" dirty="0" smtClean="0"/>
              <a:t> x</a:t>
            </a:r>
            <a:r>
              <a:rPr lang="en-GB" baseline="-25000" dirty="0" smtClean="0"/>
              <a:t>1</a:t>
            </a:r>
            <a:r>
              <a:rPr lang="en-GB" dirty="0" smtClean="0"/>
              <a:t>,…,</a:t>
            </a:r>
            <a:r>
              <a:rPr lang="en-GB" dirty="0" err="1" smtClean="0"/>
              <a:t>x</a:t>
            </a:r>
            <a:r>
              <a:rPr lang="en-GB" baseline="-25000" dirty="0" err="1" smtClean="0"/>
              <a:t>n</a:t>
            </a:r>
            <a:r>
              <a:rPr lang="en-GB" dirty="0" smtClean="0"/>
              <a:t>, </a:t>
            </a:r>
            <a:r>
              <a:rPr lang="en-GB" dirty="0" smtClean="0">
                <a:sym typeface="Symbol" pitchFamily="18" charset="2"/>
              </a:rPr>
              <a:t></a:t>
            </a:r>
            <a:r>
              <a:rPr lang="en-GB" baseline="-25000" dirty="0" smtClean="0"/>
              <a:t>1</a:t>
            </a:r>
            <a:r>
              <a:rPr lang="en-GB" dirty="0" smtClean="0"/>
              <a:t>,…,</a:t>
            </a:r>
            <a:r>
              <a:rPr lang="en-GB" dirty="0" smtClean="0">
                <a:sym typeface="Symbol" pitchFamily="18" charset="2"/>
              </a:rPr>
              <a:t></a:t>
            </a:r>
            <a:r>
              <a:rPr lang="en-GB" baseline="-25000" dirty="0" smtClean="0"/>
              <a:t>n</a:t>
            </a:r>
            <a:r>
              <a:rPr lang="en-GB" dirty="0" smtClean="0">
                <a:sym typeface="Symbol" pitchFamily="18" charset="2"/>
              </a:rPr>
              <a:t>  </a:t>
            </a:r>
          </a:p>
          <a:p>
            <a:r>
              <a:rPr lang="en-GB" dirty="0" smtClean="0">
                <a:sym typeface="Symbol" pitchFamily="18" charset="2"/>
              </a:rPr>
              <a:t></a:t>
            </a:r>
            <a:r>
              <a:rPr lang="en-GB" baseline="-25000" dirty="0" smtClean="0"/>
              <a:t>i</a:t>
            </a:r>
            <a:r>
              <a:rPr lang="en-GB" dirty="0" smtClean="0">
                <a:sym typeface="Symbol" pitchFamily="18" charset="2"/>
              </a:rPr>
              <a:t>’ = </a:t>
            </a:r>
            <a:r>
              <a:rPr lang="en-GB" baseline="-25000" dirty="0" smtClean="0"/>
              <a:t>i</a:t>
            </a:r>
            <a:r>
              <a:rPr lang="en-GB" dirty="0" smtClean="0">
                <a:sym typeface="Symbol" pitchFamily="18" charset="2"/>
              </a:rPr>
              <a:t> • (1 +  • N(0,1))</a:t>
            </a:r>
          </a:p>
          <a:p>
            <a:r>
              <a:rPr lang="en-GB" dirty="0" smtClean="0"/>
              <a:t>x</a:t>
            </a:r>
            <a:r>
              <a:rPr lang="en-GB" baseline="-25000" dirty="0" smtClean="0"/>
              <a:t>i</a:t>
            </a:r>
            <a:r>
              <a:rPr lang="en-GB" dirty="0" smtClean="0">
                <a:sym typeface="Symbol" pitchFamily="18" charset="2"/>
              </a:rPr>
              <a:t>’</a:t>
            </a:r>
            <a:r>
              <a:rPr lang="en-GB" dirty="0" smtClean="0"/>
              <a:t> = x</a:t>
            </a:r>
            <a:r>
              <a:rPr lang="en-GB" baseline="-25000" dirty="0" smtClean="0"/>
              <a:t>i</a:t>
            </a:r>
            <a:r>
              <a:rPr lang="en-GB" dirty="0" smtClean="0"/>
              <a:t> + </a:t>
            </a:r>
            <a:r>
              <a:rPr lang="en-GB" dirty="0" smtClean="0">
                <a:sym typeface="Symbol" pitchFamily="18" charset="2"/>
              </a:rPr>
              <a:t></a:t>
            </a:r>
            <a:r>
              <a:rPr lang="en-GB" baseline="-25000" dirty="0" smtClean="0"/>
              <a:t>i</a:t>
            </a:r>
            <a:r>
              <a:rPr lang="en-GB" dirty="0" smtClean="0">
                <a:sym typeface="Symbol" pitchFamily="18" charset="2"/>
              </a:rPr>
              <a:t>’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•</a:t>
            </a:r>
            <a:r>
              <a:rPr lang="en-GB" dirty="0" smtClean="0"/>
              <a:t> N</a:t>
            </a:r>
            <a:r>
              <a:rPr lang="en-GB" baseline="-25000" dirty="0" smtClean="0"/>
              <a:t>i</a:t>
            </a:r>
            <a:r>
              <a:rPr lang="en-GB" dirty="0" smtClean="0"/>
              <a:t>(0,1)</a:t>
            </a:r>
          </a:p>
          <a:p>
            <a:r>
              <a:rPr lang="en-GB" dirty="0" smtClean="0">
                <a:sym typeface="Symbol" pitchFamily="18" charset="2"/>
              </a:rPr>
              <a:t>  0.2</a:t>
            </a:r>
          </a:p>
          <a:p>
            <a:r>
              <a:rPr lang="en-GB" dirty="0" smtClean="0"/>
              <a:t>boundary rule: </a:t>
            </a:r>
            <a:r>
              <a:rPr lang="en-GB" dirty="0" smtClean="0">
                <a:sym typeface="Symbol" pitchFamily="18" charset="2"/>
              </a:rPr>
              <a:t>’ &lt; </a:t>
            </a:r>
            <a:r>
              <a:rPr lang="en-GB" baseline="-25000" dirty="0" smtClean="0">
                <a:sym typeface="Symbol" pitchFamily="18" charset="2"/>
              </a:rPr>
              <a:t>0</a:t>
            </a:r>
            <a:r>
              <a:rPr lang="en-GB" dirty="0" smtClean="0">
                <a:sym typeface="Symbol" pitchFamily="18" charset="2"/>
              </a:rPr>
              <a:t>  ’ = </a:t>
            </a:r>
            <a:r>
              <a:rPr lang="en-GB" baseline="-25000" dirty="0" smtClean="0">
                <a:sym typeface="Symbol" pitchFamily="18" charset="2"/>
              </a:rPr>
              <a:t>0</a:t>
            </a:r>
            <a:r>
              <a:rPr lang="en-GB" dirty="0" smtClean="0">
                <a:sym typeface="Symbol" pitchFamily="18" charset="2"/>
              </a:rPr>
              <a:t> </a:t>
            </a:r>
          </a:p>
          <a:p>
            <a:r>
              <a:rPr lang="en-GB" dirty="0" smtClean="0">
                <a:sym typeface="Symbol" pitchFamily="18" charset="2"/>
              </a:rPr>
              <a:t>Other variants proposed &amp; tried:</a:t>
            </a:r>
          </a:p>
          <a:p>
            <a:pPr lvl="1"/>
            <a:r>
              <a:rPr lang="en-GB" dirty="0" smtClean="0">
                <a:sym typeface="Symbol" pitchFamily="18" charset="2"/>
              </a:rPr>
              <a:t>Using variance instead of standard deviation</a:t>
            </a:r>
          </a:p>
          <a:p>
            <a:pPr lvl="1"/>
            <a:r>
              <a:rPr lang="en-GB" dirty="0" smtClean="0">
                <a:sym typeface="Symbol" pitchFamily="18" charset="2"/>
              </a:rPr>
              <a:t>Mutate -last</a:t>
            </a:r>
          </a:p>
          <a:p>
            <a:pPr lvl="1"/>
            <a:r>
              <a:rPr lang="en-GB" dirty="0" smtClean="0">
                <a:sym typeface="Symbol" pitchFamily="18" charset="2"/>
              </a:rPr>
              <a:t>Other distributions, </a:t>
            </a:r>
            <a:r>
              <a:rPr lang="en-GB" dirty="0" err="1" smtClean="0">
                <a:sym typeface="Symbol" pitchFamily="18" charset="2"/>
              </a:rPr>
              <a:t>e.g</a:t>
            </a:r>
            <a:r>
              <a:rPr lang="en-GB" dirty="0" smtClean="0">
                <a:sym typeface="Symbol" pitchFamily="18" charset="2"/>
              </a:rPr>
              <a:t>, Cauchy instead of Gaussian</a:t>
            </a:r>
          </a:p>
          <a:p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42596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088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</a:t>
            </a:r>
            <a:r>
              <a:rPr lang="en-GB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Recombination 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None</a:t>
            </a:r>
          </a:p>
          <a:p>
            <a:r>
              <a:rPr lang="en-US" dirty="0" smtClean="0"/>
              <a:t>Rationale: one point in the search space stands for a species, not for an individual and there can be no crossover between species</a:t>
            </a:r>
          </a:p>
          <a:p>
            <a:r>
              <a:rPr lang="en-US" dirty="0" smtClean="0"/>
              <a:t>Much historical debate “mutation vs. crossover”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58274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</a:t>
            </a:r>
            <a:r>
              <a:rPr lang="en-GB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Parent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Each individual creates one child by mutation</a:t>
            </a:r>
          </a:p>
          <a:p>
            <a:r>
              <a:rPr lang="en-US" smtClean="0"/>
              <a:t>Thus: </a:t>
            </a:r>
          </a:p>
          <a:p>
            <a:pPr lvl="1"/>
            <a:r>
              <a:rPr lang="en-US" smtClean="0"/>
              <a:t>Deterministic</a:t>
            </a:r>
          </a:p>
          <a:p>
            <a:pPr lvl="1"/>
            <a:r>
              <a:rPr lang="en-US" smtClean="0"/>
              <a:t>Not biased by fitness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42596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730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</a:t>
            </a:r>
            <a:r>
              <a:rPr lang="en-US" dirty="0" smtClean="0"/>
              <a:t>volving checkers players (Fogel’02) (1/2)</a:t>
            </a:r>
            <a:endParaRPr lang="en-US" dirty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Neural nets for evaluating future values of moves are evolved</a:t>
            </a:r>
          </a:p>
          <a:p>
            <a:r>
              <a:rPr lang="en-US" smtClean="0"/>
              <a:t>NNs have fixed structure with 5046 weights, these are evolved + one weight for “kings”</a:t>
            </a:r>
          </a:p>
          <a:p>
            <a:r>
              <a:rPr lang="en-US" smtClean="0"/>
              <a:t>Representation: </a:t>
            </a:r>
          </a:p>
          <a:p>
            <a:pPr lvl="1"/>
            <a:r>
              <a:rPr lang="en-US" smtClean="0"/>
              <a:t>vector of 5046 real numbers for object variables (weights)</a:t>
            </a:r>
          </a:p>
          <a:p>
            <a:pPr lvl="1"/>
            <a:r>
              <a:rPr lang="en-US" smtClean="0"/>
              <a:t>vector of 5046 real numbers for </a:t>
            </a:r>
            <a:r>
              <a:rPr lang="en-US" smtClean="0">
                <a:sym typeface="Symbol" pitchFamily="18" charset="2"/>
              </a:rPr>
              <a:t></a:t>
            </a:r>
            <a:r>
              <a:rPr lang="en-US" smtClean="0"/>
              <a:t>‘s</a:t>
            </a:r>
          </a:p>
          <a:p>
            <a:r>
              <a:rPr lang="en-US" smtClean="0"/>
              <a:t>Mutation: </a:t>
            </a:r>
          </a:p>
          <a:p>
            <a:pPr lvl="1"/>
            <a:r>
              <a:rPr lang="en-US" smtClean="0"/>
              <a:t>Gaussian, lognormal scheme with </a:t>
            </a:r>
            <a:r>
              <a:rPr lang="en-US" smtClean="0">
                <a:sym typeface="Symbol" pitchFamily="18" charset="2"/>
              </a:rPr>
              <a:t></a:t>
            </a:r>
            <a:r>
              <a:rPr lang="en-US" smtClean="0"/>
              <a:t>-first</a:t>
            </a:r>
          </a:p>
          <a:p>
            <a:pPr lvl="1"/>
            <a:r>
              <a:rPr lang="en-US" smtClean="0"/>
              <a:t>Plus special mechanism for the kings’ weight</a:t>
            </a:r>
          </a:p>
          <a:p>
            <a:r>
              <a:rPr lang="en-US" smtClean="0"/>
              <a:t>Population size 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58274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901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Evolving checkers players (Fogel’02) </a:t>
            </a:r>
            <a:r>
              <a:rPr lang="en-US" dirty="0" smtClean="0"/>
              <a:t>(2/</a:t>
            </a:r>
            <a:r>
              <a:rPr lang="en-US" dirty="0"/>
              <a:t>2)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Tournament size q = 5</a:t>
            </a:r>
          </a:p>
          <a:p>
            <a:r>
              <a:rPr lang="en-US" smtClean="0"/>
              <a:t>Programs (with NN inside) play against other programs, no  human trainer or hard-wired intelligence</a:t>
            </a:r>
          </a:p>
          <a:p>
            <a:r>
              <a:rPr lang="en-US" smtClean="0"/>
              <a:t>After 840 generation (6 months!) best strategy was tested against humans via Internet</a:t>
            </a:r>
          </a:p>
          <a:p>
            <a:r>
              <a:rPr lang="en-US" smtClean="0"/>
              <a:t>Program earned “expert class” ranking outperforming 99.61% of all rated players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26918" y="6340670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630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Genetic Programming:</a:t>
            </a:r>
            <a:br>
              <a:rPr lang="en-GB" dirty="0" smtClean="0"/>
            </a:br>
            <a:r>
              <a:rPr lang="en-GB" dirty="0" smtClean="0"/>
              <a:t>Quick overview</a:t>
            </a:r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Developed: USA in the 1990’s</a:t>
            </a:r>
          </a:p>
          <a:p>
            <a:r>
              <a:rPr lang="en-US" dirty="0" smtClean="0"/>
              <a:t>Early names: J. </a:t>
            </a:r>
            <a:r>
              <a:rPr lang="en-US" dirty="0" err="1" smtClean="0"/>
              <a:t>Koza</a:t>
            </a:r>
            <a:endParaRPr lang="en-US" dirty="0" smtClean="0"/>
          </a:p>
          <a:p>
            <a:r>
              <a:rPr lang="en-US" dirty="0" smtClean="0"/>
              <a:t>Typically applied to:</a:t>
            </a:r>
          </a:p>
          <a:p>
            <a:pPr lvl="1"/>
            <a:r>
              <a:rPr lang="en-US" dirty="0" smtClean="0"/>
              <a:t>machine learning tasks (prediction, classification…)</a:t>
            </a:r>
          </a:p>
          <a:p>
            <a:r>
              <a:rPr lang="en-US" dirty="0" smtClean="0"/>
              <a:t>Attributed features:</a:t>
            </a:r>
          </a:p>
          <a:p>
            <a:pPr lvl="1"/>
            <a:r>
              <a:rPr lang="en-US" dirty="0" smtClean="0"/>
              <a:t>competes with neural nets and alike</a:t>
            </a:r>
          </a:p>
          <a:p>
            <a:pPr lvl="1"/>
            <a:r>
              <a:rPr lang="en-US" dirty="0" smtClean="0"/>
              <a:t>needs huge populations (thousands)</a:t>
            </a:r>
          </a:p>
          <a:p>
            <a:pPr lvl="1"/>
            <a:r>
              <a:rPr lang="en-US" dirty="0" smtClean="0"/>
              <a:t>slow</a:t>
            </a:r>
          </a:p>
          <a:p>
            <a:r>
              <a:rPr lang="en-US" dirty="0" smtClean="0"/>
              <a:t>Special:</a:t>
            </a:r>
          </a:p>
          <a:p>
            <a:pPr lvl="1"/>
            <a:r>
              <a:rPr lang="en-US" dirty="0" smtClean="0"/>
              <a:t>non-linear chromosomes: trees, graphs</a:t>
            </a:r>
          </a:p>
          <a:p>
            <a:pPr lvl="1"/>
            <a:r>
              <a:rPr lang="en-US" dirty="0" smtClean="0"/>
              <a:t>mutation possible but not necessary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66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Programming:</a:t>
            </a:r>
            <a:br>
              <a:rPr lang="en-GB" dirty="0"/>
            </a:br>
            <a:r>
              <a:rPr lang="en-GB" dirty="0" smtClean="0"/>
              <a:t>Technical </a:t>
            </a:r>
            <a:r>
              <a:rPr lang="en-GB" dirty="0"/>
              <a:t>summary tableau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957320"/>
              </p:ext>
            </p:extLst>
          </p:nvPr>
        </p:nvGraphicFramePr>
        <p:xfrm>
          <a:off x="1245864" y="2443754"/>
          <a:ext cx="6777159" cy="228600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813148"/>
                <a:gridCol w="3964011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Representation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Tree structures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Recombination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Exchange of subtrees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Mutation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Random change in trees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Parent selection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Fitness proportional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Survivor selection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Generational replacement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923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Programming</a:t>
            </a:r>
            <a:r>
              <a:rPr lang="en-GB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 credit scoring (1/3)</a:t>
            </a:r>
            <a:endParaRPr lang="en-US" dirty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Bank wants to distinguish good from bad loan applicants</a:t>
            </a:r>
          </a:p>
          <a:p>
            <a:r>
              <a:rPr lang="en-US" dirty="0" smtClean="0"/>
              <a:t>Model needed that matches historical data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47</a:t>
            </a:fld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095998"/>
              </p:ext>
            </p:extLst>
          </p:nvPr>
        </p:nvGraphicFramePr>
        <p:xfrm>
          <a:off x="611560" y="3212976"/>
          <a:ext cx="7992887" cy="2286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21719"/>
                <a:gridCol w="1310529"/>
                <a:gridCol w="1728192"/>
                <a:gridCol w="2497583"/>
                <a:gridCol w="15348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ID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No of children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Salary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Marital status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OK?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ID-1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45000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ID-2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30000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ID-3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40000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Divorced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10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Programming: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Example credit scoring </a:t>
            </a:r>
            <a:r>
              <a:rPr lang="en-US" dirty="0" smtClean="0"/>
              <a:t>(2/</a:t>
            </a:r>
            <a:r>
              <a:rPr lang="en-US" dirty="0"/>
              <a:t>3)</a:t>
            </a:r>
            <a:endParaRPr lang="en-US" sz="3600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possible model: </a:t>
            </a:r>
          </a:p>
          <a:p>
            <a:r>
              <a:rPr lang="en-US" dirty="0" smtClean="0"/>
              <a:t>IF </a:t>
            </a:r>
            <a:r>
              <a:rPr lang="en-GB" dirty="0" smtClean="0">
                <a:solidFill>
                  <a:srgbClr val="E46C0A"/>
                </a:solidFill>
              </a:rPr>
              <a:t>(NOC = 2) AND (S &gt; 80000)</a:t>
            </a:r>
            <a:r>
              <a:rPr lang="en-GB" dirty="0" smtClean="0"/>
              <a:t> THEN </a:t>
            </a:r>
            <a:r>
              <a:rPr lang="en-GB" dirty="0" smtClean="0">
                <a:solidFill>
                  <a:srgbClr val="E46C0A"/>
                </a:solidFill>
              </a:rPr>
              <a:t>good </a:t>
            </a:r>
            <a:r>
              <a:rPr lang="en-GB" dirty="0" smtClean="0"/>
              <a:t>ELSE </a:t>
            </a:r>
            <a:r>
              <a:rPr lang="en-GB" dirty="0" smtClean="0">
                <a:solidFill>
                  <a:srgbClr val="E46C0A"/>
                </a:solidFill>
              </a:rPr>
              <a:t>bad</a:t>
            </a:r>
          </a:p>
          <a:p>
            <a:r>
              <a:rPr lang="en-GB" dirty="0" smtClean="0"/>
              <a:t>In general: </a:t>
            </a:r>
          </a:p>
          <a:p>
            <a:r>
              <a:rPr lang="en-GB" dirty="0" smtClean="0"/>
              <a:t>IF </a:t>
            </a:r>
            <a:r>
              <a:rPr lang="en-GB" dirty="0" smtClean="0">
                <a:solidFill>
                  <a:srgbClr val="E46C0A"/>
                </a:solidFill>
              </a:rPr>
              <a:t>formula </a:t>
            </a:r>
            <a:r>
              <a:rPr lang="en-GB" dirty="0" smtClean="0"/>
              <a:t>THEN </a:t>
            </a:r>
            <a:r>
              <a:rPr lang="en-GB" dirty="0" smtClean="0">
                <a:solidFill>
                  <a:srgbClr val="E46C0A"/>
                </a:solidFill>
              </a:rPr>
              <a:t>good </a:t>
            </a:r>
            <a:r>
              <a:rPr lang="en-GB" dirty="0" smtClean="0"/>
              <a:t>ELSE </a:t>
            </a:r>
            <a:r>
              <a:rPr lang="en-GB" dirty="0" smtClean="0">
                <a:solidFill>
                  <a:srgbClr val="E46C0A"/>
                </a:solidFill>
              </a:rPr>
              <a:t>bad</a:t>
            </a:r>
          </a:p>
          <a:p>
            <a:r>
              <a:rPr lang="en-GB" dirty="0" smtClean="0"/>
              <a:t>Only unknown is the right formula, hence</a:t>
            </a:r>
          </a:p>
          <a:p>
            <a:r>
              <a:rPr lang="en-GB" dirty="0" smtClean="0"/>
              <a:t>Our search space (phenotypes) is the set of formulas</a:t>
            </a:r>
          </a:p>
          <a:p>
            <a:r>
              <a:rPr lang="en-GB" dirty="0" smtClean="0"/>
              <a:t>Natural fitness of a formula: percentage of well classified cases of the model it stands for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48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282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Programming: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Example credit scoring </a:t>
            </a:r>
            <a:r>
              <a:rPr lang="en-US" dirty="0" smtClean="0"/>
              <a:t>(3/</a:t>
            </a:r>
            <a:r>
              <a:rPr lang="en-US" dirty="0"/>
              <a:t>3)</a:t>
            </a:r>
            <a:endParaRPr lang="en-US" sz="3600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</a:t>
            </a:r>
            <a:r>
              <a:rPr lang="en-GB" dirty="0" smtClean="0">
                <a:solidFill>
                  <a:srgbClr val="E46C0A"/>
                </a:solidFill>
              </a:rPr>
              <a:t>(NOC = 2) AND (S &gt; 80000) </a:t>
            </a:r>
            <a:r>
              <a:rPr lang="en-GB" dirty="0" smtClean="0"/>
              <a:t>THEN </a:t>
            </a:r>
            <a:r>
              <a:rPr lang="en-GB" dirty="0" smtClean="0">
                <a:solidFill>
                  <a:srgbClr val="E46C0A"/>
                </a:solidFill>
              </a:rPr>
              <a:t>good </a:t>
            </a:r>
            <a:r>
              <a:rPr lang="en-GB" dirty="0" smtClean="0"/>
              <a:t>ELSE </a:t>
            </a:r>
            <a:r>
              <a:rPr lang="en-GB" dirty="0" smtClean="0">
                <a:solidFill>
                  <a:srgbClr val="E46C0A"/>
                </a:solidFill>
              </a:rPr>
              <a:t>bad</a:t>
            </a:r>
          </a:p>
          <a:p>
            <a:pPr marL="0" indent="0">
              <a:buNone/>
            </a:pPr>
            <a:r>
              <a:rPr lang="en-US" dirty="0" smtClean="0"/>
              <a:t>can be represented by the following tree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49</a:t>
            </a:fld>
            <a:endParaRPr lang="nl-NL" dirty="0"/>
          </a:p>
        </p:txBody>
      </p:sp>
      <p:grpSp>
        <p:nvGrpSpPr>
          <p:cNvPr id="90116" name="Group 4"/>
          <p:cNvGrpSpPr>
            <a:grpSpLocks/>
          </p:cNvGrpSpPr>
          <p:nvPr/>
        </p:nvGrpSpPr>
        <p:grpSpPr bwMode="auto">
          <a:xfrm>
            <a:off x="1524000" y="3140968"/>
            <a:ext cx="6781800" cy="2497138"/>
            <a:chOff x="1200" y="2256"/>
            <a:chExt cx="3312" cy="910"/>
          </a:xfrm>
        </p:grpSpPr>
        <p:sp>
          <p:nvSpPr>
            <p:cNvPr id="90117" name="Text Box 5"/>
            <p:cNvSpPr txBox="1">
              <a:spLocks noChangeArrowheads="1"/>
            </p:cNvSpPr>
            <p:nvPr/>
          </p:nvSpPr>
          <p:spPr bwMode="auto">
            <a:xfrm>
              <a:off x="2592" y="2256"/>
              <a:ext cx="576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800">
                  <a:latin typeface="Arial" charset="0"/>
                </a:rPr>
                <a:t>AND</a:t>
              </a:r>
            </a:p>
          </p:txBody>
        </p:sp>
        <p:sp>
          <p:nvSpPr>
            <p:cNvPr id="90118" name="Text Box 6"/>
            <p:cNvSpPr txBox="1">
              <a:spLocks noChangeArrowheads="1"/>
            </p:cNvSpPr>
            <p:nvPr/>
          </p:nvSpPr>
          <p:spPr bwMode="auto">
            <a:xfrm>
              <a:off x="3168" y="3024"/>
              <a:ext cx="240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800">
                  <a:latin typeface="Arial" charset="0"/>
                </a:rPr>
                <a:t>S</a:t>
              </a:r>
            </a:p>
          </p:txBody>
        </p:sp>
        <p:sp>
          <p:nvSpPr>
            <p:cNvPr id="90119" name="Text Box 7"/>
            <p:cNvSpPr txBox="1">
              <a:spLocks noChangeArrowheads="1"/>
            </p:cNvSpPr>
            <p:nvPr/>
          </p:nvSpPr>
          <p:spPr bwMode="auto">
            <a:xfrm>
              <a:off x="2208" y="3024"/>
              <a:ext cx="240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800">
                  <a:latin typeface="Arial" charset="0"/>
                </a:rPr>
                <a:t>2</a:t>
              </a:r>
            </a:p>
          </p:txBody>
        </p:sp>
        <p:sp>
          <p:nvSpPr>
            <p:cNvPr id="90120" name="Text Box 8"/>
            <p:cNvSpPr txBox="1">
              <a:spLocks noChangeArrowheads="1"/>
            </p:cNvSpPr>
            <p:nvPr/>
          </p:nvSpPr>
          <p:spPr bwMode="auto">
            <a:xfrm>
              <a:off x="1200" y="3024"/>
              <a:ext cx="576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800">
                  <a:latin typeface="Arial" charset="0"/>
                </a:rPr>
                <a:t>NOC</a:t>
              </a:r>
            </a:p>
          </p:txBody>
        </p:sp>
        <p:sp>
          <p:nvSpPr>
            <p:cNvPr id="90121" name="Text Box 9"/>
            <p:cNvSpPr txBox="1">
              <a:spLocks noChangeArrowheads="1"/>
            </p:cNvSpPr>
            <p:nvPr/>
          </p:nvSpPr>
          <p:spPr bwMode="auto">
            <a:xfrm>
              <a:off x="3984" y="3033"/>
              <a:ext cx="528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800">
                  <a:latin typeface="Arial" charset="0"/>
                </a:rPr>
                <a:t>80000</a:t>
              </a:r>
            </a:p>
          </p:txBody>
        </p:sp>
        <p:sp>
          <p:nvSpPr>
            <p:cNvPr id="90122" name="Text Box 10"/>
            <p:cNvSpPr txBox="1">
              <a:spLocks noChangeArrowheads="1"/>
            </p:cNvSpPr>
            <p:nvPr/>
          </p:nvSpPr>
          <p:spPr bwMode="auto">
            <a:xfrm>
              <a:off x="3600" y="2544"/>
              <a:ext cx="240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800">
                  <a:latin typeface="Arial" charset="0"/>
                </a:rPr>
                <a:t>&gt;</a:t>
              </a:r>
            </a:p>
          </p:txBody>
        </p:sp>
        <p:sp>
          <p:nvSpPr>
            <p:cNvPr id="90123" name="Text Box 11"/>
            <p:cNvSpPr txBox="1">
              <a:spLocks noChangeArrowheads="1"/>
            </p:cNvSpPr>
            <p:nvPr/>
          </p:nvSpPr>
          <p:spPr bwMode="auto">
            <a:xfrm>
              <a:off x="1776" y="2544"/>
              <a:ext cx="240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800">
                  <a:latin typeface="Arial" charset="0"/>
                </a:rPr>
                <a:t>=</a:t>
              </a:r>
            </a:p>
          </p:txBody>
        </p:sp>
        <p:sp>
          <p:nvSpPr>
            <p:cNvPr id="90124" name="Line 12"/>
            <p:cNvSpPr>
              <a:spLocks noChangeShapeType="1"/>
            </p:cNvSpPr>
            <p:nvPr/>
          </p:nvSpPr>
          <p:spPr bwMode="auto">
            <a:xfrm flipH="1">
              <a:off x="1968" y="2400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0125" name="Line 13"/>
            <p:cNvSpPr>
              <a:spLocks noChangeShapeType="1"/>
            </p:cNvSpPr>
            <p:nvPr/>
          </p:nvSpPr>
          <p:spPr bwMode="auto">
            <a:xfrm>
              <a:off x="2976" y="2400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0126" name="Line 14"/>
            <p:cNvSpPr>
              <a:spLocks noChangeShapeType="1"/>
            </p:cNvSpPr>
            <p:nvPr/>
          </p:nvSpPr>
          <p:spPr bwMode="auto">
            <a:xfrm flipH="1">
              <a:off x="1536" y="273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0127" name="Line 15"/>
            <p:cNvSpPr>
              <a:spLocks noChangeShapeType="1"/>
            </p:cNvSpPr>
            <p:nvPr/>
          </p:nvSpPr>
          <p:spPr bwMode="auto">
            <a:xfrm>
              <a:off x="1920" y="273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0128" name="Line 16"/>
            <p:cNvSpPr>
              <a:spLocks noChangeShapeType="1"/>
            </p:cNvSpPr>
            <p:nvPr/>
          </p:nvSpPr>
          <p:spPr bwMode="auto">
            <a:xfrm flipH="1">
              <a:off x="3360" y="273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0129" name="Line 17"/>
            <p:cNvSpPr>
              <a:spLocks noChangeShapeType="1"/>
            </p:cNvSpPr>
            <p:nvPr/>
          </p:nvSpPr>
          <p:spPr bwMode="auto">
            <a:xfrm>
              <a:off x="3744" y="273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39408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Algorithms</a:t>
            </a:r>
            <a:r>
              <a:rPr lang="en-US" dirty="0" smtClean="0"/>
              <a:t>: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SGA technical summary tableau</a:t>
            </a:r>
            <a:endParaRPr lang="nl-NL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706781"/>
              </p:ext>
            </p:extLst>
          </p:nvPr>
        </p:nvGraphicFramePr>
        <p:xfrm>
          <a:off x="647501" y="2428096"/>
          <a:ext cx="7848998" cy="21234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924499"/>
                <a:gridCol w="392449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Representation</a:t>
                      </a:r>
                      <a:endParaRPr lang="nl-NL" b="1" dirty="0"/>
                    </a:p>
                  </a:txBody>
                  <a:tcPr marL="118536" marR="118536"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Bit-strings</a:t>
                      </a:r>
                      <a:endParaRPr lang="nl-NL" b="0" dirty="0" smtClean="0"/>
                    </a:p>
                  </a:txBody>
                  <a:tcPr marL="118536" marR="11853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Recombination</a:t>
                      </a:r>
                      <a:endParaRPr lang="nl-NL" b="1" dirty="0"/>
                    </a:p>
                  </a:txBody>
                  <a:tcPr marL="118536" marR="118536"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1-Point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crossover</a:t>
                      </a:r>
                      <a:endParaRPr lang="nl-NL" b="0" dirty="0"/>
                    </a:p>
                  </a:txBody>
                  <a:tcPr marL="118536" marR="11853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Mutation</a:t>
                      </a:r>
                      <a:endParaRPr lang="nl-NL" b="1" dirty="0"/>
                    </a:p>
                  </a:txBody>
                  <a:tcPr marL="118536" marR="118536"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Bit flip</a:t>
                      </a:r>
                      <a:endParaRPr lang="nl-NL" b="0" dirty="0"/>
                    </a:p>
                  </a:txBody>
                  <a:tcPr marL="118536" marR="11853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Parent selection</a:t>
                      </a:r>
                      <a:endParaRPr lang="nl-NL" b="1" dirty="0"/>
                    </a:p>
                  </a:txBody>
                  <a:tcPr marL="118536" marR="118536"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Fitnes</a:t>
                      </a:r>
                      <a:r>
                        <a:rPr lang="nl-NL" baseline="0" dirty="0" smtClean="0"/>
                        <a:t>s </a:t>
                      </a:r>
                      <a:r>
                        <a:rPr lang="nl-NL" baseline="0" dirty="0" err="1" smtClean="0"/>
                        <a:t>proportional</a:t>
                      </a:r>
                      <a:r>
                        <a:rPr lang="nl-NL" baseline="0" dirty="0" smtClean="0"/>
                        <a:t> – </a:t>
                      </a:r>
                      <a:r>
                        <a:rPr lang="nl-NL" baseline="0" dirty="0" err="1" smtClean="0"/>
                        <a:t>implemented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by</a:t>
                      </a:r>
                      <a:r>
                        <a:rPr lang="nl-NL" baseline="0" dirty="0" smtClean="0"/>
                        <a:t> Roulette Wheel</a:t>
                      </a:r>
                      <a:endParaRPr lang="nl-NL" b="0" dirty="0"/>
                    </a:p>
                  </a:txBody>
                  <a:tcPr marL="118536" marR="11853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Survivor selection</a:t>
                      </a:r>
                      <a:endParaRPr lang="nl-NL" b="1" dirty="0"/>
                    </a:p>
                  </a:txBody>
                  <a:tcPr marL="118536" marR="118536"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Generational</a:t>
                      </a:r>
                      <a:endParaRPr lang="nl-NL" b="0" dirty="0"/>
                    </a:p>
                  </a:txBody>
                  <a:tcPr marL="118536" marR="118536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16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Genetic Programming:</a:t>
            </a:r>
            <a:br>
              <a:rPr lang="en-US" dirty="0" smtClean="0"/>
            </a:br>
            <a:r>
              <a:rPr lang="en-US" dirty="0" smtClean="0"/>
              <a:t>Offspring creation scheme</a:t>
            </a:r>
            <a:endParaRPr lang="en-US" dirty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Compare </a:t>
            </a:r>
          </a:p>
          <a:p>
            <a:r>
              <a:rPr lang="en-US" smtClean="0"/>
              <a:t>GA scheme using crossover AND mutation sequentially (be it probabilistically)</a:t>
            </a:r>
          </a:p>
          <a:p>
            <a:r>
              <a:rPr lang="en-US" smtClean="0"/>
              <a:t>GP scheme using crossover OR mutation (chosen probabilistically)</a:t>
            </a: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50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658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Genetic</a:t>
            </a:r>
            <a:r>
              <a:rPr lang="nl-NL" dirty="0" smtClean="0"/>
              <a:t> Programming:</a:t>
            </a:r>
            <a:br>
              <a:rPr lang="nl-NL" dirty="0" smtClean="0"/>
            </a:br>
            <a:r>
              <a:rPr lang="nl-NL" dirty="0" smtClean="0"/>
              <a:t>GA vs GP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51</a:t>
            </a:fld>
            <a:endParaRPr lang="nl-NL" dirty="0" smtClean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6534" y="1568791"/>
            <a:ext cx="6232020" cy="458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99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Programming:</a:t>
            </a:r>
            <a:br>
              <a:rPr lang="en-US" dirty="0" smtClean="0"/>
            </a:br>
            <a:r>
              <a:rPr lang="en-US" dirty="0" smtClean="0"/>
              <a:t>Selection </a:t>
            </a:r>
            <a:endParaRPr lang="en-US" dirty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Parent selection typically fitness proportionate</a:t>
            </a:r>
          </a:p>
          <a:p>
            <a:r>
              <a:rPr lang="en-US" dirty="0" smtClean="0"/>
              <a:t>Over-selection in very large populations</a:t>
            </a:r>
          </a:p>
          <a:p>
            <a:pPr lvl="1"/>
            <a:r>
              <a:rPr lang="en-GB" sz="2000" dirty="0" smtClean="0"/>
              <a:t>rank population by fitness and divide it into two groups: </a:t>
            </a:r>
          </a:p>
          <a:p>
            <a:pPr lvl="1"/>
            <a:r>
              <a:rPr lang="en-GB" sz="2000" dirty="0" smtClean="0"/>
              <a:t>group 1: best x% of population, group 2 other (100-x)%</a:t>
            </a:r>
          </a:p>
          <a:p>
            <a:pPr lvl="1"/>
            <a:r>
              <a:rPr lang="en-GB" sz="2000" dirty="0" smtClean="0"/>
              <a:t>80% of selection operations chooses from group 1, 20% from group 2</a:t>
            </a:r>
          </a:p>
          <a:p>
            <a:pPr lvl="1"/>
            <a:r>
              <a:rPr lang="en-GB" sz="2000" dirty="0" smtClean="0"/>
              <a:t>for pop. size = 1000, 2000, 4000, 8000 x = 32%, 16%, 8%, 4%</a:t>
            </a:r>
          </a:p>
          <a:p>
            <a:pPr lvl="1"/>
            <a:r>
              <a:rPr lang="en-GB" sz="2000" dirty="0" smtClean="0"/>
              <a:t>motivation: to increase efficiency, %’s come from rule of thumb </a:t>
            </a:r>
          </a:p>
          <a:p>
            <a:r>
              <a:rPr lang="en-US" dirty="0" smtClean="0"/>
              <a:t>Survivor selection: </a:t>
            </a:r>
          </a:p>
          <a:p>
            <a:pPr lvl="1"/>
            <a:r>
              <a:rPr lang="en-US" dirty="0" smtClean="0"/>
              <a:t>Typical: generational scheme (thus none)</a:t>
            </a:r>
          </a:p>
          <a:p>
            <a:pPr lvl="1"/>
            <a:r>
              <a:rPr lang="en-US" dirty="0" smtClean="0"/>
              <a:t>Recently steady-state is becoming popular for its elitism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52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072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Programming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Initialisation</a:t>
            </a:r>
            <a:endParaRPr lang="en-US" dirty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800" dirty="0"/>
              <a:t>Maximum initial depth of trees </a:t>
            </a:r>
            <a:r>
              <a:rPr lang="en-GB" sz="2800" dirty="0" err="1"/>
              <a:t>D</a:t>
            </a:r>
            <a:r>
              <a:rPr lang="en-GB" sz="2800" baseline="-25000" dirty="0" err="1"/>
              <a:t>max</a:t>
            </a:r>
            <a:r>
              <a:rPr lang="en-GB" sz="2800" dirty="0"/>
              <a:t> is set</a:t>
            </a:r>
          </a:p>
          <a:p>
            <a:r>
              <a:rPr lang="en-GB" sz="2800" dirty="0"/>
              <a:t>Full method (each branch has depth = </a:t>
            </a:r>
            <a:r>
              <a:rPr lang="en-GB" sz="2800" dirty="0" err="1"/>
              <a:t>D</a:t>
            </a:r>
            <a:r>
              <a:rPr lang="en-GB" sz="2800" baseline="-25000" dirty="0" err="1"/>
              <a:t>max</a:t>
            </a:r>
            <a:r>
              <a:rPr lang="en-GB" sz="2800" dirty="0"/>
              <a:t>):</a:t>
            </a:r>
          </a:p>
          <a:p>
            <a:pPr lvl="1"/>
            <a:r>
              <a:rPr lang="en-GB" sz="2400" dirty="0"/>
              <a:t>nodes at depth d &lt; </a:t>
            </a:r>
            <a:r>
              <a:rPr lang="en-GB" sz="2400" dirty="0" err="1"/>
              <a:t>D</a:t>
            </a:r>
            <a:r>
              <a:rPr lang="en-GB" sz="2400" baseline="-25000" dirty="0" err="1"/>
              <a:t>max</a:t>
            </a:r>
            <a:r>
              <a:rPr lang="en-GB" sz="2400" dirty="0"/>
              <a:t> randomly chosen from function set F</a:t>
            </a:r>
          </a:p>
          <a:p>
            <a:pPr lvl="1"/>
            <a:r>
              <a:rPr lang="en-GB" sz="2400" dirty="0"/>
              <a:t>nodes at depth d = </a:t>
            </a:r>
            <a:r>
              <a:rPr lang="en-GB" sz="2400" dirty="0" err="1"/>
              <a:t>D</a:t>
            </a:r>
            <a:r>
              <a:rPr lang="en-GB" sz="2400" baseline="-25000" dirty="0" err="1"/>
              <a:t>max</a:t>
            </a:r>
            <a:r>
              <a:rPr lang="en-GB" sz="2400" dirty="0"/>
              <a:t> randomly chosen from terminal set T</a:t>
            </a:r>
          </a:p>
          <a:p>
            <a:r>
              <a:rPr lang="en-GB" sz="2800" dirty="0"/>
              <a:t>Grow method (each branch has depth </a:t>
            </a:r>
            <a:r>
              <a:rPr lang="en-GB" sz="2800" dirty="0">
                <a:sym typeface="Symbol" pitchFamily="18" charset="2"/>
              </a:rPr>
              <a:t></a:t>
            </a:r>
            <a:r>
              <a:rPr lang="en-GB" sz="2800" dirty="0"/>
              <a:t> </a:t>
            </a:r>
            <a:r>
              <a:rPr lang="en-GB" sz="2800" dirty="0" err="1"/>
              <a:t>D</a:t>
            </a:r>
            <a:r>
              <a:rPr lang="en-GB" sz="2800" baseline="-25000" dirty="0" err="1"/>
              <a:t>max</a:t>
            </a:r>
            <a:r>
              <a:rPr lang="en-GB" sz="2800" dirty="0"/>
              <a:t>):</a:t>
            </a:r>
          </a:p>
          <a:p>
            <a:pPr lvl="1"/>
            <a:r>
              <a:rPr lang="en-GB" sz="2400" dirty="0"/>
              <a:t>nodes at depth d &lt; </a:t>
            </a:r>
            <a:r>
              <a:rPr lang="en-GB" sz="2400" dirty="0" err="1"/>
              <a:t>D</a:t>
            </a:r>
            <a:r>
              <a:rPr lang="en-GB" sz="2400" baseline="-25000" dirty="0" err="1"/>
              <a:t>max</a:t>
            </a:r>
            <a:r>
              <a:rPr lang="en-GB" sz="2400" dirty="0"/>
              <a:t> randomly chosen from F </a:t>
            </a:r>
            <a:r>
              <a:rPr lang="en-GB" sz="2400" dirty="0">
                <a:sym typeface="Symbol" pitchFamily="18" charset="2"/>
              </a:rPr>
              <a:t> </a:t>
            </a:r>
            <a:r>
              <a:rPr lang="en-GB" sz="2400" dirty="0"/>
              <a:t>T</a:t>
            </a:r>
          </a:p>
          <a:p>
            <a:pPr lvl="1"/>
            <a:r>
              <a:rPr lang="en-GB" sz="2400" dirty="0"/>
              <a:t>nodes at depth d = </a:t>
            </a:r>
            <a:r>
              <a:rPr lang="en-GB" sz="2400" dirty="0" err="1"/>
              <a:t>D</a:t>
            </a:r>
            <a:r>
              <a:rPr lang="en-GB" sz="2400" baseline="-25000" dirty="0" err="1"/>
              <a:t>max</a:t>
            </a:r>
            <a:r>
              <a:rPr lang="en-GB" sz="2400" dirty="0"/>
              <a:t> randomly chosen from T</a:t>
            </a:r>
          </a:p>
          <a:p>
            <a:r>
              <a:rPr lang="en-GB" sz="2800" dirty="0"/>
              <a:t>Common GP initialisation: ramped half-and-half, where grow &amp; full method each deliver half of initial population</a:t>
            </a:r>
            <a:r>
              <a:rPr lang="en-US" sz="2800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53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531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Programming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Bloat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Bloat = “survival of the fattest”, i.e., the tree sizes in the population are increasing over time</a:t>
            </a:r>
          </a:p>
          <a:p>
            <a:r>
              <a:rPr lang="en-US"/>
              <a:t>Ongoing research and debate about the reasons </a:t>
            </a:r>
          </a:p>
          <a:p>
            <a:r>
              <a:rPr lang="en-US"/>
              <a:t>Needs countermeasures, e.g.</a:t>
            </a:r>
          </a:p>
          <a:p>
            <a:pPr lvl="1"/>
            <a:r>
              <a:rPr lang="en-US"/>
              <a:t>Prohibiting variation operators that would deliver “too big” children</a:t>
            </a:r>
          </a:p>
          <a:p>
            <a:pPr lvl="1"/>
            <a:r>
              <a:rPr lang="en-US"/>
              <a:t>Parsimony pressure: penalty for being oversized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5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Programming:</a:t>
            </a:r>
            <a:br>
              <a:rPr lang="en-US" dirty="0"/>
            </a:br>
            <a:r>
              <a:rPr lang="en-US" dirty="0"/>
              <a:t>Example </a:t>
            </a:r>
            <a:r>
              <a:rPr lang="en-GB" dirty="0" smtClean="0"/>
              <a:t>symbolic </a:t>
            </a:r>
            <a:r>
              <a:rPr lang="en-GB" dirty="0"/>
              <a:t>regression</a:t>
            </a:r>
            <a:r>
              <a:rPr lang="en-GB" sz="3200" dirty="0"/>
              <a:t> </a:t>
            </a:r>
            <a:endParaRPr lang="en-US" sz="3200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Given some points in </a:t>
            </a:r>
            <a:r>
              <a:rPr lang="en-GB" sz="2800" b="1" dirty="0"/>
              <a:t>R</a:t>
            </a:r>
            <a:r>
              <a:rPr lang="en-GB" sz="2800" baseline="30000" dirty="0">
                <a:sym typeface="Bookshelf Symbol 5" pitchFamily="2" charset="2"/>
              </a:rPr>
              <a:t>2</a:t>
            </a:r>
            <a:r>
              <a:rPr lang="en-GB" sz="2800" dirty="0"/>
              <a:t>, (x</a:t>
            </a:r>
            <a:r>
              <a:rPr lang="en-GB" sz="2800" baseline="-25000" dirty="0"/>
              <a:t>1</a:t>
            </a:r>
            <a:r>
              <a:rPr lang="en-GB" sz="2800" dirty="0"/>
              <a:t>, y</a:t>
            </a:r>
            <a:r>
              <a:rPr lang="en-GB" sz="2800" baseline="-25000" dirty="0"/>
              <a:t>1</a:t>
            </a:r>
            <a:r>
              <a:rPr lang="en-GB" sz="2800" dirty="0"/>
              <a:t>), … , (</a:t>
            </a:r>
            <a:r>
              <a:rPr lang="en-GB" sz="2800" dirty="0" err="1"/>
              <a:t>x</a:t>
            </a:r>
            <a:r>
              <a:rPr lang="en-GB" sz="2800" baseline="-25000" dirty="0" err="1"/>
              <a:t>n</a:t>
            </a:r>
            <a:r>
              <a:rPr lang="en-GB" sz="2800" dirty="0"/>
              <a:t>, </a:t>
            </a:r>
            <a:r>
              <a:rPr lang="en-GB" sz="2800" dirty="0" err="1"/>
              <a:t>y</a:t>
            </a:r>
            <a:r>
              <a:rPr lang="en-GB" sz="2800" baseline="-25000" dirty="0" err="1"/>
              <a:t>n</a:t>
            </a:r>
            <a:r>
              <a:rPr lang="en-GB" sz="2800" dirty="0"/>
              <a:t>)</a:t>
            </a:r>
          </a:p>
          <a:p>
            <a:r>
              <a:rPr lang="en-GB" sz="2800" dirty="0"/>
              <a:t>Find function f(x) </a:t>
            </a:r>
            <a:r>
              <a:rPr lang="en-GB" sz="2800" dirty="0" err="1"/>
              <a:t>s.t.</a:t>
            </a:r>
            <a:r>
              <a:rPr lang="en-GB" sz="2800" dirty="0"/>
              <a:t> </a:t>
            </a:r>
            <a:r>
              <a:rPr lang="en-GB" sz="2800" dirty="0">
                <a:sym typeface="Symbol" pitchFamily="18" charset="2"/>
              </a:rPr>
              <a:t>i = 1, …, n : f(x</a:t>
            </a:r>
            <a:r>
              <a:rPr lang="en-GB" sz="2800" baseline="-25000" dirty="0">
                <a:sym typeface="Symbol" pitchFamily="18" charset="2"/>
              </a:rPr>
              <a:t>i</a:t>
            </a:r>
            <a:r>
              <a:rPr lang="en-GB" sz="2800" dirty="0">
                <a:sym typeface="Symbol" pitchFamily="18" charset="2"/>
              </a:rPr>
              <a:t>) = </a:t>
            </a:r>
            <a:r>
              <a:rPr lang="en-GB" sz="2800" dirty="0" err="1">
                <a:sym typeface="Symbol" pitchFamily="18" charset="2"/>
              </a:rPr>
              <a:t>y</a:t>
            </a:r>
            <a:r>
              <a:rPr lang="en-GB" sz="2800" baseline="-25000" dirty="0" err="1">
                <a:sym typeface="Symbol" pitchFamily="18" charset="2"/>
              </a:rPr>
              <a:t>i</a:t>
            </a:r>
            <a:r>
              <a:rPr lang="en-GB" sz="2800" dirty="0">
                <a:sym typeface="Symbol" pitchFamily="18" charset="2"/>
              </a:rPr>
              <a:t> </a:t>
            </a:r>
          </a:p>
          <a:p>
            <a:r>
              <a:rPr lang="en-GB" sz="2800" dirty="0">
                <a:sym typeface="Symbol" pitchFamily="18" charset="2"/>
              </a:rPr>
              <a:t>Possible GP solution:</a:t>
            </a:r>
          </a:p>
          <a:p>
            <a:pPr lvl="1"/>
            <a:r>
              <a:rPr lang="en-GB" sz="2400" dirty="0"/>
              <a:t>Representation by F = {+, -, /, sin, </a:t>
            </a:r>
            <a:r>
              <a:rPr lang="en-GB" sz="2400" dirty="0" err="1"/>
              <a:t>cos</a:t>
            </a:r>
            <a:r>
              <a:rPr lang="en-GB" sz="2400" dirty="0"/>
              <a:t>}, T = </a:t>
            </a:r>
            <a:r>
              <a:rPr lang="en-GB" sz="2400" b="1" dirty="0"/>
              <a:t>R</a:t>
            </a:r>
            <a:r>
              <a:rPr lang="en-GB" sz="2400" dirty="0"/>
              <a:t> </a:t>
            </a:r>
            <a:r>
              <a:rPr lang="en-GB" sz="2400" dirty="0">
                <a:sym typeface="Symbol" pitchFamily="18" charset="2"/>
              </a:rPr>
              <a:t></a:t>
            </a:r>
            <a:r>
              <a:rPr lang="en-GB" sz="2400" dirty="0"/>
              <a:t> {x}</a:t>
            </a:r>
          </a:p>
          <a:p>
            <a:pPr lvl="1"/>
            <a:r>
              <a:rPr lang="en-GB" sz="2400" dirty="0"/>
              <a:t>Fitness is the error</a:t>
            </a:r>
          </a:p>
          <a:p>
            <a:pPr lvl="1"/>
            <a:r>
              <a:rPr lang="en-GB" sz="2400" dirty="0"/>
              <a:t>All operators standard</a:t>
            </a:r>
          </a:p>
          <a:p>
            <a:pPr lvl="1"/>
            <a:r>
              <a:rPr lang="en-GB" sz="2400" dirty="0"/>
              <a:t> </a:t>
            </a:r>
            <a:r>
              <a:rPr lang="en-GB" sz="2400" dirty="0" err="1"/>
              <a:t>pop.size</a:t>
            </a:r>
            <a:r>
              <a:rPr lang="en-GB" sz="2400" dirty="0"/>
              <a:t> = 1000, ramped half-half initialisation</a:t>
            </a:r>
          </a:p>
          <a:p>
            <a:pPr lvl="1"/>
            <a:r>
              <a:rPr lang="en-GB" sz="2400" dirty="0"/>
              <a:t>Termination: n “hits” or 50000 fitness evaluations reached (where “hit” is if | </a:t>
            </a:r>
            <a:r>
              <a:rPr lang="en-GB" sz="2400" dirty="0">
                <a:sym typeface="Symbol" pitchFamily="18" charset="2"/>
              </a:rPr>
              <a:t>f(x</a:t>
            </a:r>
            <a:r>
              <a:rPr lang="en-GB" sz="2400" baseline="-25000" dirty="0">
                <a:sym typeface="Symbol" pitchFamily="18" charset="2"/>
              </a:rPr>
              <a:t>i</a:t>
            </a:r>
            <a:r>
              <a:rPr lang="en-GB" sz="2400" dirty="0">
                <a:sym typeface="Symbol" pitchFamily="18" charset="2"/>
              </a:rPr>
              <a:t>) – </a:t>
            </a:r>
            <a:r>
              <a:rPr lang="en-GB" sz="2400" dirty="0" err="1">
                <a:sym typeface="Symbol" pitchFamily="18" charset="2"/>
              </a:rPr>
              <a:t>y</a:t>
            </a:r>
            <a:r>
              <a:rPr lang="en-GB" sz="2400" baseline="-25000" dirty="0" err="1">
                <a:sym typeface="Symbol" pitchFamily="18" charset="2"/>
              </a:rPr>
              <a:t>i</a:t>
            </a:r>
            <a:r>
              <a:rPr lang="en-GB" sz="2400" baseline="-25000" dirty="0">
                <a:sym typeface="Symbol" pitchFamily="18" charset="2"/>
              </a:rPr>
              <a:t> </a:t>
            </a:r>
            <a:r>
              <a:rPr lang="en-GB" sz="2400" dirty="0"/>
              <a:t>| &lt; 0.0001)</a:t>
            </a:r>
            <a:r>
              <a:rPr lang="en-GB" sz="2400" dirty="0">
                <a:sym typeface="Symbol" pitchFamily="18" charset="2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55</a:t>
            </a:fld>
            <a:endParaRPr lang="nl-NL" dirty="0"/>
          </a:p>
        </p:txBody>
      </p:sp>
      <p:graphicFrame>
        <p:nvGraphicFramePr>
          <p:cNvPr id="1126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856382"/>
              </p:ext>
            </p:extLst>
          </p:nvPr>
        </p:nvGraphicFramePr>
        <p:xfrm>
          <a:off x="4076384" y="3342338"/>
          <a:ext cx="3539864" cy="99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2" name="Equation" r:id="rId3" imgW="1536480" imgH="431640" progId="Equation.3">
                  <p:embed/>
                </p:oleObj>
              </mc:Choice>
              <mc:Fallback>
                <p:oleObj name="Equation" r:id="rId3" imgW="1536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384" y="3342338"/>
                        <a:ext cx="3539864" cy="9944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35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Evolution:</a:t>
            </a:r>
            <a:br>
              <a:rPr lang="en-US" dirty="0" smtClean="0"/>
            </a:br>
            <a:r>
              <a:rPr lang="en-US" dirty="0" smtClean="0"/>
              <a:t>Quick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Developed: USA in </a:t>
            </a:r>
            <a:r>
              <a:rPr lang="en-US" dirty="0" smtClean="0"/>
              <a:t>1995</a:t>
            </a:r>
            <a:endParaRPr lang="en-US" dirty="0"/>
          </a:p>
          <a:p>
            <a:r>
              <a:rPr lang="en-US" dirty="0"/>
              <a:t>Early names: </a:t>
            </a:r>
            <a:r>
              <a:rPr lang="en-US" dirty="0" err="1" smtClean="0"/>
              <a:t>Storn</a:t>
            </a:r>
            <a:r>
              <a:rPr lang="en-US" dirty="0" smtClean="0"/>
              <a:t>, Price</a:t>
            </a:r>
            <a:endParaRPr lang="en-US" dirty="0"/>
          </a:p>
          <a:p>
            <a:r>
              <a:rPr lang="en-US" dirty="0"/>
              <a:t>Typically applied to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Nonlinear and non differentiable continuous space functions</a:t>
            </a:r>
            <a:endParaRPr lang="en-US" dirty="0"/>
          </a:p>
          <a:p>
            <a:r>
              <a:rPr lang="en-US" dirty="0" smtClean="0"/>
              <a:t>Attributed </a:t>
            </a:r>
            <a:r>
              <a:rPr lang="en-US" dirty="0"/>
              <a:t>features:</a:t>
            </a:r>
          </a:p>
          <a:p>
            <a:pPr lvl="1"/>
            <a:r>
              <a:rPr lang="en-US" dirty="0"/>
              <a:t>populations are lists</a:t>
            </a:r>
          </a:p>
          <a:p>
            <a:pPr lvl="1"/>
            <a:r>
              <a:rPr lang="en-US" dirty="0" smtClean="0"/>
              <a:t>four parents are needed to create a new individual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ifferent variants exists due to changing the base vector </a:t>
            </a:r>
            <a:endParaRPr lang="en-US" dirty="0"/>
          </a:p>
          <a:p>
            <a:r>
              <a:rPr lang="en-US" dirty="0"/>
              <a:t>Special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ifferential mutation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1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 Evolution</a:t>
            </a:r>
            <a:r>
              <a:rPr lang="en-US" dirty="0" smtClean="0"/>
              <a:t>: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Technical </a:t>
            </a:r>
            <a:r>
              <a:rPr lang="en-GB" dirty="0"/>
              <a:t>summary tableau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0772711"/>
              </p:ext>
            </p:extLst>
          </p:nvPr>
        </p:nvGraphicFramePr>
        <p:xfrm>
          <a:off x="1245864" y="2443754"/>
          <a:ext cx="6777159" cy="259080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813148"/>
                <a:gridCol w="3964011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Representation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Real-valued vectors</a:t>
                      </a: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Recombination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Uniform crossover</a:t>
                      </a: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Mutation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Differential mutation </a:t>
                      </a: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Parent selection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Uniform</a:t>
                      </a:r>
                      <a:r>
                        <a:rPr lang="en-US" sz="2000" baseline="0" dirty="0" smtClean="0"/>
                        <a:t> random selection of the 3 necessary vectors</a:t>
                      </a:r>
                      <a:endParaRPr lang="en-US" sz="2000" dirty="0"/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Survivor selection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Deterministic</a:t>
                      </a:r>
                      <a:r>
                        <a:rPr lang="en-US" sz="2000" baseline="0" dirty="0" smtClean="0"/>
                        <a:t> elitist replacement (parent </a:t>
                      </a:r>
                      <a:r>
                        <a:rPr lang="en-US" sz="2000" baseline="0" dirty="0" err="1" smtClean="0"/>
                        <a:t>vs</a:t>
                      </a:r>
                      <a:r>
                        <a:rPr lang="en-US" sz="2000" baseline="0" dirty="0" smtClean="0"/>
                        <a:t> child)</a:t>
                      </a:r>
                      <a:endParaRPr lang="en-US" sz="2000" dirty="0"/>
                    </a:p>
                  </a:txBody>
                  <a:tcPr marL="100403" marR="100403" horzOverflow="overflow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57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172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Evolution:</a:t>
            </a:r>
            <a:br>
              <a:rPr lang="en-US" dirty="0" smtClean="0"/>
            </a:br>
            <a:r>
              <a:rPr lang="en-US" dirty="0" smtClean="0"/>
              <a:t>Differential 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population of candidate solution vectors in </a:t>
            </a:r>
            <a:r>
              <a:rPr lang="en-US" dirty="0" err="1" smtClean="0"/>
              <a:t>IR</a:t>
            </a:r>
            <a:r>
              <a:rPr lang="en-US" baseline="30000" dirty="0" err="1" smtClean="0"/>
              <a:t>n</a:t>
            </a:r>
            <a:endParaRPr lang="en-US" baseline="30000" dirty="0" smtClean="0"/>
          </a:p>
          <a:p>
            <a:r>
              <a:rPr lang="en-US" dirty="0" smtClean="0"/>
              <a:t>A new mutant is produced by adding a perturbation vector: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  </a:t>
            </a:r>
            <a:br>
              <a:rPr lang="en-US" dirty="0" smtClean="0"/>
            </a:br>
            <a:r>
              <a:rPr lang="en-US" dirty="0" smtClean="0"/>
              <a:t>y and x are randomly chosen population members and scaling factor F&gt;0 is a real number controlling the rate at which the population evolves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58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87089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2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754678"/>
              </p:ext>
            </p:extLst>
          </p:nvPr>
        </p:nvGraphicFramePr>
        <p:xfrm>
          <a:off x="2074863" y="2484438"/>
          <a:ext cx="11953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3" name="Equation" r:id="rId5" imgW="647700" imgH="203200" progId="Equation.3">
                  <p:embed/>
                </p:oleObj>
              </mc:Choice>
              <mc:Fallback>
                <p:oleObj name="Equation" r:id="rId5" imgW="647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4863" y="2484438"/>
                        <a:ext cx="1195387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835675"/>
              </p:ext>
            </p:extLst>
          </p:nvPr>
        </p:nvGraphicFramePr>
        <p:xfrm>
          <a:off x="2135840" y="3220799"/>
          <a:ext cx="1333577" cy="30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4" name="Equation" r:id="rId7" imgW="876300" imgH="203200" progId="Equation.3">
                  <p:embed/>
                </p:oleObj>
              </mc:Choice>
              <mc:Fallback>
                <p:oleObj name="Equation" r:id="rId7" imgW="876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5840" y="3220799"/>
                        <a:ext cx="1333577" cy="30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5069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Evolution:</a:t>
            </a:r>
            <a:br>
              <a:rPr lang="en-US" dirty="0"/>
            </a:br>
            <a:r>
              <a:rPr lang="en-US" dirty="0" smtClean="0"/>
              <a:t>Uniform crossover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uses uniform crossover but with a slight twist</a:t>
            </a:r>
          </a:p>
          <a:p>
            <a:pPr lvl="1"/>
            <a:r>
              <a:rPr lang="en-US" dirty="0" smtClean="0"/>
              <a:t>At one randomly chosen position the child allele is taken from the first parent without making a random decision (duplication second parent not possible)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 smtClean="0"/>
              <a:t>The number of inherited mutant alleles follows a binomial distribution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3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Algorithms</a:t>
            </a:r>
            <a:r>
              <a:rPr lang="en-US" dirty="0" smtClean="0"/>
              <a:t>: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SGA </a:t>
            </a:r>
            <a:r>
              <a:rPr lang="nl-NL" dirty="0" err="1" smtClean="0"/>
              <a:t>reproduction</a:t>
            </a:r>
            <a:r>
              <a:rPr lang="nl-NL" dirty="0" smtClean="0"/>
              <a:t> </a:t>
            </a:r>
            <a:r>
              <a:rPr lang="nl-NL" dirty="0" err="1" smtClean="0"/>
              <a:t>cycle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E46C0A"/>
                </a:solidFill>
              </a:rPr>
              <a:t>Select parents </a:t>
            </a:r>
            <a:r>
              <a:rPr lang="en-GB" dirty="0" smtClean="0"/>
              <a:t>for the mating pool </a:t>
            </a:r>
          </a:p>
          <a:p>
            <a:pPr>
              <a:buNone/>
            </a:pPr>
            <a:r>
              <a:rPr lang="en-GB" dirty="0" smtClean="0"/>
              <a:t>	(size of mating pool = population size)</a:t>
            </a:r>
          </a:p>
          <a:p>
            <a:r>
              <a:rPr lang="en-GB" dirty="0" smtClean="0"/>
              <a:t>Shuffle the mating pool</a:t>
            </a:r>
          </a:p>
          <a:p>
            <a:r>
              <a:rPr lang="en-GB" dirty="0" smtClean="0">
                <a:solidFill>
                  <a:srgbClr val="E46C0A"/>
                </a:solidFill>
              </a:rPr>
              <a:t>Apply crossover </a:t>
            </a:r>
            <a:r>
              <a:rPr lang="en-GB" dirty="0" smtClean="0"/>
              <a:t>for each consecutive pair with probability p</a:t>
            </a:r>
            <a:r>
              <a:rPr lang="en-GB" baseline="-25000" dirty="0" smtClean="0"/>
              <a:t>c</a:t>
            </a:r>
            <a:r>
              <a:rPr lang="en-GB" dirty="0" smtClean="0"/>
              <a:t>, otherwise copy parents</a:t>
            </a:r>
          </a:p>
          <a:p>
            <a:r>
              <a:rPr lang="en-GB" dirty="0" smtClean="0">
                <a:solidFill>
                  <a:srgbClr val="E46C0A"/>
                </a:solidFill>
              </a:rPr>
              <a:t>Apply mutation </a:t>
            </a:r>
            <a:r>
              <a:rPr lang="en-GB" dirty="0" smtClean="0"/>
              <a:t>for each offspring (bit-flip with probability p</a:t>
            </a:r>
            <a:r>
              <a:rPr lang="en-GB" baseline="-25000" dirty="0" smtClean="0"/>
              <a:t>m</a:t>
            </a:r>
            <a:r>
              <a:rPr lang="en-US" dirty="0" smtClean="0"/>
              <a:t> independently for each bit)</a:t>
            </a:r>
            <a:endParaRPr lang="en-GB" dirty="0" smtClean="0"/>
          </a:p>
          <a:p>
            <a:r>
              <a:rPr lang="en-GB" dirty="0" smtClean="0">
                <a:solidFill>
                  <a:srgbClr val="E46C0A"/>
                </a:solidFill>
              </a:rPr>
              <a:t>Replace the whole population </a:t>
            </a:r>
            <a:r>
              <a:rPr lang="en-GB" dirty="0" smtClean="0"/>
              <a:t>with the resulting offspring</a:t>
            </a:r>
          </a:p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9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Evolution: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Evolutionary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is a list, not related to fitness value</a:t>
            </a:r>
          </a:p>
          <a:p>
            <a:endParaRPr lang="en-US" dirty="0"/>
          </a:p>
          <a:p>
            <a:r>
              <a:rPr lang="en-US" dirty="0" smtClean="0"/>
              <a:t>Creating a mutant vector population</a:t>
            </a:r>
          </a:p>
          <a:p>
            <a:pPr lvl="1"/>
            <a:r>
              <a:rPr lang="en-US" dirty="0" smtClean="0"/>
              <a:t>For each new mutant, three vectors are chosen randomly from the population P (base vector </a:t>
            </a:r>
            <a:r>
              <a:rPr lang="en-US" dirty="0" err="1" smtClean="0"/>
              <a:t>υ</a:t>
            </a:r>
            <a:r>
              <a:rPr lang="en-US" dirty="0" smtClean="0"/>
              <a:t> and two others, y and z)</a:t>
            </a:r>
          </a:p>
          <a:p>
            <a:r>
              <a:rPr lang="en-US" dirty="0" smtClean="0"/>
              <a:t>Trial vector population is created</a:t>
            </a:r>
          </a:p>
          <a:p>
            <a:pPr lvl="1"/>
            <a:r>
              <a:rPr lang="en-US" dirty="0" smtClean="0"/>
              <a:t>Uniform crossover between </a:t>
            </a:r>
            <a:r>
              <a:rPr lang="en-US" baseline="-25000" dirty="0"/>
              <a:t> </a:t>
            </a:r>
            <a:r>
              <a:rPr lang="en-US" dirty="0" smtClean="0"/>
              <a:t>   and </a:t>
            </a:r>
          </a:p>
          <a:p>
            <a:r>
              <a:rPr lang="en-US" dirty="0" smtClean="0"/>
              <a:t>Deterministic selection applied to each pair    and</a:t>
            </a:r>
          </a:p>
          <a:p>
            <a:pPr lvl="1"/>
            <a:r>
              <a:rPr lang="en-US" dirty="0" smtClean="0"/>
              <a:t>where the </a:t>
            </a:r>
            <a:r>
              <a:rPr lang="en-US" dirty="0" err="1" smtClean="0"/>
              <a:t>i-th</a:t>
            </a:r>
            <a:r>
              <a:rPr lang="en-US" dirty="0" smtClean="0"/>
              <a:t> individual in next generation is the one with highest fitness value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60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840795"/>
              </p:ext>
            </p:extLst>
          </p:nvPr>
        </p:nvGraphicFramePr>
        <p:xfrm>
          <a:off x="5815933" y="2521172"/>
          <a:ext cx="1461819" cy="398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8" name="Equation" r:id="rId3" imgW="977900" imgH="266700" progId="Equation.3">
                  <p:embed/>
                </p:oleObj>
              </mc:Choice>
              <mc:Fallback>
                <p:oleObj name="Equation" r:id="rId3" imgW="977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15933" y="2521172"/>
                        <a:ext cx="1461819" cy="398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028659"/>
              </p:ext>
            </p:extLst>
          </p:nvPr>
        </p:nvGraphicFramePr>
        <p:xfrm>
          <a:off x="5395913" y="3621088"/>
          <a:ext cx="132873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9" name="Equation" r:id="rId5" imgW="889000" imgH="266700" progId="Equation.3">
                  <p:embed/>
                </p:oleObj>
              </mc:Choice>
              <mc:Fallback>
                <p:oleObj name="Equation" r:id="rId5" imgW="8890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913" y="3621088"/>
                        <a:ext cx="1328737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46230"/>
              </p:ext>
            </p:extLst>
          </p:nvPr>
        </p:nvGraphicFramePr>
        <p:xfrm>
          <a:off x="982663" y="2071688"/>
          <a:ext cx="136683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0" name="Equation" r:id="rId7" imgW="914400" imgH="266700" progId="Equation.3">
                  <p:embed/>
                </p:oleObj>
              </mc:Choice>
              <mc:Fallback>
                <p:oleObj name="Equation" r:id="rId7" imgW="914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2663" y="2071688"/>
                        <a:ext cx="136683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825508"/>
              </p:ext>
            </p:extLst>
          </p:nvPr>
        </p:nvGraphicFramePr>
        <p:xfrm>
          <a:off x="6762750" y="4507284"/>
          <a:ext cx="227012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1" name="Equation" r:id="rId9" imgW="152400" imgH="215900" progId="Equation.3">
                  <p:embed/>
                </p:oleObj>
              </mc:Choice>
              <mc:Fallback>
                <p:oleObj name="Equation" r:id="rId9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62750" y="4507284"/>
                        <a:ext cx="227012" cy="32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666527"/>
              </p:ext>
            </p:extLst>
          </p:nvPr>
        </p:nvGraphicFramePr>
        <p:xfrm>
          <a:off x="7654925" y="4504023"/>
          <a:ext cx="207963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2" name="Equation" r:id="rId11" imgW="139700" imgH="215900" progId="Equation.3">
                  <p:embed/>
                </p:oleObj>
              </mc:Choice>
              <mc:Fallback>
                <p:oleObj name="Equation" r:id="rId11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54925" y="4504023"/>
                        <a:ext cx="207963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076162"/>
              </p:ext>
            </p:extLst>
          </p:nvPr>
        </p:nvGraphicFramePr>
        <p:xfrm>
          <a:off x="4453514" y="4080023"/>
          <a:ext cx="2270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3" name="Equation" r:id="rId13" imgW="152400" imgH="215900" progId="Equation.3">
                  <p:embed/>
                </p:oleObj>
              </mc:Choice>
              <mc:Fallback>
                <p:oleObj name="Equation" r:id="rId1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53514" y="4080023"/>
                        <a:ext cx="227012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616557"/>
              </p:ext>
            </p:extLst>
          </p:nvPr>
        </p:nvGraphicFramePr>
        <p:xfrm>
          <a:off x="5281251" y="4089543"/>
          <a:ext cx="2460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4" name="Equation" r:id="rId15" imgW="165100" imgH="215900" progId="Equation.3">
                  <p:embed/>
                </p:oleObj>
              </mc:Choice>
              <mc:Fallback>
                <p:oleObj name="Equation" r:id="rId1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81251" y="4089543"/>
                        <a:ext cx="246062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6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Evolution: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Different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400" dirty="0" smtClean="0"/>
              <a:t>Different </a:t>
            </a:r>
            <a:r>
              <a:rPr lang="en-US" sz="2400" dirty="0"/>
              <a:t>variants exists due to changing the base </a:t>
            </a:r>
            <a:r>
              <a:rPr lang="en-US" sz="2400" dirty="0" smtClean="0"/>
              <a:t>vector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 smtClean="0"/>
              <a:t>The variant is described as DE/a/b/c where</a:t>
            </a:r>
          </a:p>
          <a:p>
            <a:pPr marL="742950" lvl="2" indent="-342900">
              <a:buFont typeface="Lucida Grande"/>
              <a:buChar char="-"/>
            </a:pPr>
            <a:r>
              <a:rPr lang="en-US" sz="2400" dirty="0" smtClean="0"/>
              <a:t>a is the base vector (rand or best)</a:t>
            </a:r>
          </a:p>
          <a:p>
            <a:pPr marL="742950" lvl="2" indent="-342900">
              <a:buFont typeface="Lucida Grande"/>
              <a:buChar char="-"/>
            </a:pPr>
            <a:r>
              <a:rPr lang="en-US" sz="2400" dirty="0" smtClean="0"/>
              <a:t>b is the number of different vectors to define perturbation vector</a:t>
            </a:r>
            <a:br>
              <a:rPr lang="en-US" sz="2400" dirty="0" smtClean="0"/>
            </a:br>
            <a:r>
              <a:rPr lang="en-US" sz="2400" dirty="0" smtClean="0"/>
              <a:t>example four randomly chosen:</a:t>
            </a:r>
          </a:p>
          <a:p>
            <a:pPr marL="742950" lvl="2" indent="-342900">
              <a:buFont typeface="Lucida Grande"/>
              <a:buChar char="-"/>
            </a:pPr>
            <a:endParaRPr lang="en-US" sz="2400" dirty="0"/>
          </a:p>
          <a:p>
            <a:pPr marL="742950" lvl="2" indent="-342900">
              <a:buFont typeface="Lucida Grande"/>
              <a:buChar char="-"/>
            </a:pPr>
            <a:r>
              <a:rPr lang="en-US" sz="2400" dirty="0" smtClean="0"/>
              <a:t>c denotes the crossover scheme (“bin” is uniform crossover)  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61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375291"/>
              </p:ext>
            </p:extLst>
          </p:nvPr>
        </p:nvGraphicFramePr>
        <p:xfrm>
          <a:off x="1383913" y="4204421"/>
          <a:ext cx="20478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4" name="Equation" r:id="rId3" imgW="1346200" imgH="203200" progId="Equation.3">
                  <p:embed/>
                </p:oleObj>
              </mc:Choice>
              <mc:Fallback>
                <p:oleObj name="Equation" r:id="rId3" imgW="1346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3913" y="4204421"/>
                        <a:ext cx="2047875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315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Evolution:</a:t>
            </a:r>
            <a:br>
              <a:rPr lang="en-US" dirty="0" smtClean="0"/>
            </a:br>
            <a:r>
              <a:rPr lang="en-US" dirty="0" smtClean="0"/>
              <a:t>evolving picture Darth Vader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775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Individual represented as 18000 values in range [0,1]</a:t>
            </a:r>
          </a:p>
          <a:p>
            <a:r>
              <a:rPr lang="en-US" sz="1600" dirty="0" smtClean="0"/>
              <a:t>Pop size = 400, F = 0.1, Crossover rate = 0.1</a:t>
            </a:r>
          </a:p>
          <a:p>
            <a:r>
              <a:rPr lang="en-US" sz="1600" dirty="0" smtClean="0"/>
              <a:t>Fitness = squared difference value individual with target value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2131786" y="4327071"/>
            <a:ext cx="41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MOVIE TOO BIG – PLEASE SEE ELSEWHERE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0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</a:t>
            </a:r>
            <a:r>
              <a:rPr lang="en-US" dirty="0" err="1" smtClean="0"/>
              <a:t>Optimisation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Quick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Developed: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1995</a:t>
            </a:r>
            <a:endParaRPr lang="en-US" dirty="0"/>
          </a:p>
          <a:p>
            <a:r>
              <a:rPr lang="en-US" dirty="0"/>
              <a:t>Early names: </a:t>
            </a:r>
            <a:r>
              <a:rPr lang="en-US" dirty="0" smtClean="0"/>
              <a:t>Kennedy, </a:t>
            </a:r>
            <a:r>
              <a:rPr lang="en-US" dirty="0" err="1" smtClean="0"/>
              <a:t>Eberhart</a:t>
            </a:r>
            <a:endParaRPr lang="en-US" dirty="0"/>
          </a:p>
          <a:p>
            <a:r>
              <a:rPr lang="en-US" dirty="0"/>
              <a:t>Typically applied to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Optimising</a:t>
            </a:r>
            <a:r>
              <a:rPr lang="en-US" dirty="0" smtClean="0"/>
              <a:t> nonlinear functions</a:t>
            </a:r>
            <a:endParaRPr lang="en-US" dirty="0"/>
          </a:p>
          <a:p>
            <a:r>
              <a:rPr lang="en-US" dirty="0" smtClean="0"/>
              <a:t>Attributed </a:t>
            </a:r>
            <a:r>
              <a:rPr lang="en-US" dirty="0"/>
              <a:t>features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 crossover</a:t>
            </a:r>
          </a:p>
          <a:p>
            <a:pPr lvl="1"/>
            <a:r>
              <a:rPr lang="en-US" dirty="0" smtClean="0"/>
              <a:t>Every candidate solution carries it own perturbation vector</a:t>
            </a:r>
            <a:endParaRPr lang="en-US" dirty="0"/>
          </a:p>
          <a:p>
            <a:r>
              <a:rPr lang="en-US" dirty="0"/>
              <a:t>Special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nspired by social behavior of bird flocking/fish schooling</a:t>
            </a:r>
          </a:p>
          <a:p>
            <a:pPr lvl="1"/>
            <a:r>
              <a:rPr lang="en-US" dirty="0" smtClean="0"/>
              <a:t>Particles with location and velocity </a:t>
            </a:r>
            <a:r>
              <a:rPr lang="en-US" dirty="0" err="1" smtClean="0"/>
              <a:t>iso</a:t>
            </a:r>
            <a:r>
              <a:rPr lang="en-US" dirty="0" smtClean="0"/>
              <a:t> individuals with genotype and mutation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9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Particle Swarm Optimisation: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Technical </a:t>
            </a:r>
            <a:r>
              <a:rPr lang="en-GB" dirty="0"/>
              <a:t>summary tableau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504310"/>
              </p:ext>
            </p:extLst>
          </p:nvPr>
        </p:nvGraphicFramePr>
        <p:xfrm>
          <a:off x="1245864" y="2443754"/>
          <a:ext cx="6777159" cy="259080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813148"/>
                <a:gridCol w="3964011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Representation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Real-valued vectors</a:t>
                      </a: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Recombination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None</a:t>
                      </a: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Mutation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Adding velocity vector</a:t>
                      </a: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Parent selection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Deterministic</a:t>
                      </a:r>
                      <a:r>
                        <a:rPr lang="en-US" sz="2000" baseline="0" dirty="0" smtClean="0"/>
                        <a:t> (each parent creates one offspring via mutation)</a:t>
                      </a:r>
                      <a:endParaRPr lang="en-US" sz="2000" dirty="0"/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Survivor selection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Generational</a:t>
                      </a:r>
                      <a:r>
                        <a:rPr lang="en-US" sz="2000" baseline="0" dirty="0" smtClean="0"/>
                        <a:t> (offspring replaces parents)</a:t>
                      </a:r>
                      <a:endParaRPr lang="en-US" sz="2000" dirty="0"/>
                    </a:p>
                  </a:txBody>
                  <a:tcPr marL="100403" marR="100403" horzOverflow="overflow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64</a:t>
            </a:fld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805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Swarm Optimisation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Representation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population member can be considered as a pair</a:t>
            </a:r>
            <a:br>
              <a:rPr lang="en-US" dirty="0" smtClean="0"/>
            </a:br>
            <a:r>
              <a:rPr lang="en-US" dirty="0" smtClean="0"/>
              <a:t>         where the first vector is  candidate solution and the second one a perturbation vector in </a:t>
            </a:r>
            <a:r>
              <a:rPr lang="en-US" dirty="0" err="1" smtClean="0"/>
              <a:t>IR</a:t>
            </a:r>
            <a:r>
              <a:rPr lang="en-US" baseline="30000" dirty="0" err="1" smtClean="0"/>
              <a:t>n</a:t>
            </a:r>
            <a:endParaRPr lang="en-US" baseline="30000" dirty="0" smtClean="0"/>
          </a:p>
          <a:p>
            <a:r>
              <a:rPr lang="en-US" dirty="0" smtClean="0"/>
              <a:t>The perturbation vector </a:t>
            </a:r>
            <a:br>
              <a:rPr lang="en-US" dirty="0" smtClean="0"/>
            </a:br>
            <a:r>
              <a:rPr lang="en-US" dirty="0" smtClean="0"/>
              <a:t>determines how the solution vector is changed to produce a new one: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, where    is calculated from    and some additional information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65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818771"/>
              </p:ext>
            </p:extLst>
          </p:nvPr>
        </p:nvGraphicFramePr>
        <p:xfrm>
          <a:off x="905580" y="1969737"/>
          <a:ext cx="744538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8" name="Equation" r:id="rId3" imgW="393700" imgH="241300" progId="Equation.3">
                  <p:embed/>
                </p:oleObj>
              </mc:Choice>
              <mc:Fallback>
                <p:oleObj name="Equation" r:id="rId3" imgW="393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5580" y="1969737"/>
                        <a:ext cx="744538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660219"/>
              </p:ext>
            </p:extLst>
          </p:nvPr>
        </p:nvGraphicFramePr>
        <p:xfrm>
          <a:off x="905580" y="3949701"/>
          <a:ext cx="127158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9" name="Equation" r:id="rId5" imgW="673100" imgH="203200" progId="Equation.3">
                  <p:embed/>
                </p:oleObj>
              </mc:Choice>
              <mc:Fallback>
                <p:oleObj name="Equation" r:id="rId5" imgW="673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5580" y="3949701"/>
                        <a:ext cx="1271588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309222"/>
              </p:ext>
            </p:extLst>
          </p:nvPr>
        </p:nvGraphicFramePr>
        <p:xfrm>
          <a:off x="3175353" y="3917598"/>
          <a:ext cx="3365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0" name="Equation" r:id="rId7" imgW="177800" imgH="203200" progId="Equation.3">
                  <p:embed/>
                </p:oleObj>
              </mc:Choice>
              <mc:Fallback>
                <p:oleObj name="Equation" r:id="rId7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5353" y="3917598"/>
                        <a:ext cx="33655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200019"/>
              </p:ext>
            </p:extLst>
          </p:nvPr>
        </p:nvGraphicFramePr>
        <p:xfrm>
          <a:off x="5902325" y="3934178"/>
          <a:ext cx="2651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1" name="Equation" r:id="rId9" imgW="139700" imgH="190500" progId="Equation.3">
                  <p:embed/>
                </p:oleObj>
              </mc:Choice>
              <mc:Fallback>
                <p:oleObj name="Equation" r:id="rId9" imgW="1397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02325" y="3934178"/>
                        <a:ext cx="2651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4021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Swarm Optimisation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Representation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member is considered as a point in space with a position and a velocity </a:t>
            </a:r>
            <a:endParaRPr lang="en-US" sz="2000" dirty="0" smtClean="0"/>
          </a:p>
          <a:p>
            <a:r>
              <a:rPr lang="en-US" sz="2000" dirty="0" smtClean="0"/>
              <a:t>Perturbation vector is a velocity vector and a new velocity vector is defined as the weighted sum of three components:</a:t>
            </a:r>
          </a:p>
          <a:p>
            <a:pPr lvl="1"/>
            <a:r>
              <a:rPr lang="en-US" sz="1800" dirty="0" smtClean="0"/>
              <a:t>Current velocity vector </a:t>
            </a:r>
          </a:p>
          <a:p>
            <a:pPr lvl="1"/>
            <a:r>
              <a:rPr lang="en-US" sz="1800" dirty="0" smtClean="0"/>
              <a:t>Vector difference current position to best position of member so far</a:t>
            </a:r>
          </a:p>
          <a:p>
            <a:pPr lvl="1"/>
            <a:r>
              <a:rPr lang="en-US" sz="1800" dirty="0" smtClean="0"/>
              <a:t>Vector difference from current position to best position of population so far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1800" dirty="0" smtClean="0"/>
              <a:t>where </a:t>
            </a:r>
            <a:r>
              <a:rPr lang="en-US" sz="1800" i="1" dirty="0" smtClean="0"/>
              <a:t>w</a:t>
            </a:r>
            <a:r>
              <a:rPr lang="en-US" sz="1800" dirty="0" smtClean="0"/>
              <a:t>  and </a:t>
            </a:r>
            <a:r>
              <a:rPr lang="en-US" sz="1800" i="1" dirty="0" err="1" smtClean="0"/>
              <a:t>Φ</a:t>
            </a:r>
            <a:r>
              <a:rPr lang="en-US" sz="1800" i="1" baseline="-25000" dirty="0" err="1" smtClean="0"/>
              <a:t>i</a:t>
            </a:r>
            <a:r>
              <a:rPr lang="en-US" sz="1800" dirty="0" smtClean="0"/>
              <a:t> are the weights and </a:t>
            </a:r>
            <a:r>
              <a:rPr lang="en-US" sz="1800" i="1" dirty="0" smtClean="0"/>
              <a:t>U</a:t>
            </a:r>
            <a:r>
              <a:rPr lang="en-US" sz="1800" i="1" baseline="-25000" dirty="0" smtClean="0"/>
              <a:t>1</a:t>
            </a:r>
            <a:r>
              <a:rPr lang="en-US" sz="1800" dirty="0" smtClean="0"/>
              <a:t> and </a:t>
            </a:r>
            <a:r>
              <a:rPr lang="en-US" sz="1800" i="1" dirty="0" smtClean="0"/>
              <a:t>U</a:t>
            </a:r>
            <a:r>
              <a:rPr lang="en-US" sz="1800" i="1" baseline="-25000" dirty="0" smtClean="0"/>
              <a:t>2</a:t>
            </a:r>
            <a:r>
              <a:rPr lang="en-US" sz="1800" dirty="0" smtClean="0"/>
              <a:t> randomizer matrices</a:t>
            </a:r>
            <a:endParaRPr lang="en-US" dirty="0"/>
          </a:p>
          <a:p>
            <a:r>
              <a:rPr lang="en-US" sz="2000" dirty="0" smtClean="0"/>
              <a:t>Because the personal best and global best must be remembered, the populations are lists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66</a:t>
            </a:fld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269719"/>
              </p:ext>
            </p:extLst>
          </p:nvPr>
        </p:nvGraphicFramePr>
        <p:xfrm>
          <a:off x="1116013" y="4335875"/>
          <a:ext cx="44386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8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6013" y="4335875"/>
                        <a:ext cx="443865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0505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Swarm Optimisation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Better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Therefore            can be rewritten in a better way</a:t>
            </a:r>
          </a:p>
          <a:p>
            <a:r>
              <a:rPr lang="en-US" dirty="0" smtClean="0"/>
              <a:t>Each triple is replaced by the mutant triple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by the following formulas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     denotes the populations global best and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67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665186"/>
              </p:ext>
            </p:extLst>
          </p:nvPr>
        </p:nvGraphicFramePr>
        <p:xfrm>
          <a:off x="921715" y="2375450"/>
          <a:ext cx="28575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" name="Equation" r:id="rId3" imgW="1511300" imgH="279400" progId="Equation.3">
                  <p:embed/>
                </p:oleObj>
              </mc:Choice>
              <mc:Fallback>
                <p:oleObj name="Equation" r:id="rId3" imgW="1511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1715" y="2375450"/>
                        <a:ext cx="2857500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856765"/>
              </p:ext>
            </p:extLst>
          </p:nvPr>
        </p:nvGraphicFramePr>
        <p:xfrm>
          <a:off x="975452" y="3304675"/>
          <a:ext cx="12954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" name="Equation" r:id="rId5" imgW="685800" imgH="215900" progId="Equation.3">
                  <p:embed/>
                </p:oleObj>
              </mc:Choice>
              <mc:Fallback>
                <p:oleObj name="Equation" r:id="rId5" imgW="685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5452" y="3304675"/>
                        <a:ext cx="129540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528224"/>
              </p:ext>
            </p:extLst>
          </p:nvPr>
        </p:nvGraphicFramePr>
        <p:xfrm>
          <a:off x="984914" y="3781405"/>
          <a:ext cx="47021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" name="Equation" r:id="rId7" imgW="2489200" imgH="241300" progId="Equation.3">
                  <p:embed/>
                </p:oleObj>
              </mc:Choice>
              <mc:Fallback>
                <p:oleObj name="Equation" r:id="rId7" imgW="2489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4914" y="3781405"/>
                        <a:ext cx="47021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836235"/>
              </p:ext>
            </p:extLst>
          </p:nvPr>
        </p:nvGraphicFramePr>
        <p:xfrm>
          <a:off x="1849219" y="4356146"/>
          <a:ext cx="23971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4" name="Equation" r:id="rId9" imgW="127000" imgH="165100" progId="Equation.3">
                  <p:embed/>
                </p:oleObj>
              </mc:Choice>
              <mc:Fallback>
                <p:oleObj name="Equation" r:id="rId9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49219" y="4356146"/>
                        <a:ext cx="239712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445026"/>
              </p:ext>
            </p:extLst>
          </p:nvPr>
        </p:nvGraphicFramePr>
        <p:xfrm>
          <a:off x="1023543" y="4879975"/>
          <a:ext cx="3382962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5" name="Equation" r:id="rId11" imgW="1790700" imgH="596900" progId="Equation.3">
                  <p:embed/>
                </p:oleObj>
              </mc:Choice>
              <mc:Fallback>
                <p:oleObj name="Equation" r:id="rId11" imgW="17907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23543" y="4879975"/>
                        <a:ext cx="3382962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123693"/>
              </p:ext>
            </p:extLst>
          </p:nvPr>
        </p:nvGraphicFramePr>
        <p:xfrm>
          <a:off x="2377567" y="1600200"/>
          <a:ext cx="744538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6" name="Equation" r:id="rId13" imgW="393700" imgH="241300" progId="Equation.3">
                  <p:embed/>
                </p:oleObj>
              </mc:Choice>
              <mc:Fallback>
                <p:oleObj name="Equation" r:id="rId13" imgW="393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77567" y="1600200"/>
                        <a:ext cx="744538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42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</a:t>
            </a:r>
            <a:r>
              <a:rPr lang="en-US" dirty="0" err="1" smtClean="0"/>
              <a:t>Optimisation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Example moving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65096"/>
          </a:xfrm>
        </p:spPr>
        <p:txBody>
          <a:bodyPr/>
          <a:lstStyle/>
          <a:p>
            <a:r>
              <a:rPr lang="en-US" sz="1600" dirty="0" smtClean="0"/>
              <a:t>Optimum moves randomly through design space</a:t>
            </a:r>
          </a:p>
          <a:p>
            <a:r>
              <a:rPr lang="en-US" sz="1600" dirty="0" smtClean="0"/>
              <a:t>Particles do not know position of optimum but do know which particle is closest and are attracted to that one</a:t>
            </a:r>
          </a:p>
          <a:p>
            <a:r>
              <a:rPr lang="en-US" sz="1600" dirty="0" smtClean="0"/>
              <a:t>Precondition: low w value, personal best (b) is zero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article swarm optimization- moving food sour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443" y="2871630"/>
            <a:ext cx="7541331" cy="28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Estimation of Distribution Algorithms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Tekstvak 2"/>
          <p:cNvSpPr txBox="1"/>
          <p:nvPr/>
        </p:nvSpPr>
        <p:spPr>
          <a:xfrm>
            <a:off x="2495218" y="3706977"/>
            <a:ext cx="41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MOVIE TOO BIG – PLEASE SEE ELSEWHERE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9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Algorithms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 </a:t>
            </a:r>
            <a:r>
              <a:rPr lang="en-US" dirty="0" smtClean="0"/>
              <a:t>example after Goldberg </a:t>
            </a:r>
            <a:r>
              <a:rPr lang="fr-FR" dirty="0" smtClean="0"/>
              <a:t>’</a:t>
            </a:r>
            <a:r>
              <a:rPr lang="en-US" dirty="0" smtClean="0"/>
              <a:t>89 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problem: max x</a:t>
            </a:r>
            <a:r>
              <a:rPr lang="en-US" baseline="30000" dirty="0" smtClean="0"/>
              <a:t>2</a:t>
            </a:r>
            <a:r>
              <a:rPr lang="en-US" dirty="0" smtClean="0"/>
              <a:t> over {0,1,…,31}</a:t>
            </a:r>
          </a:p>
          <a:p>
            <a:r>
              <a:rPr lang="en-US" dirty="0" smtClean="0"/>
              <a:t>GA approach:</a:t>
            </a:r>
          </a:p>
          <a:p>
            <a:pPr lvl="1"/>
            <a:r>
              <a:rPr lang="en-US" dirty="0" smtClean="0"/>
              <a:t>Representation: binary code, e.g., 01101 </a:t>
            </a:r>
            <a:r>
              <a:rPr lang="en-US" dirty="0" smtClean="0">
                <a:sym typeface="Symbol" pitchFamily="18" charset="2"/>
              </a:rPr>
              <a:t> </a:t>
            </a:r>
            <a:r>
              <a:rPr lang="en-US" dirty="0" smtClean="0"/>
              <a:t>13</a:t>
            </a:r>
          </a:p>
          <a:p>
            <a:pPr lvl="1"/>
            <a:r>
              <a:rPr lang="en-US" dirty="0" smtClean="0"/>
              <a:t>Population size: 4</a:t>
            </a:r>
          </a:p>
          <a:p>
            <a:pPr lvl="1"/>
            <a:r>
              <a:rPr lang="en-US" dirty="0" smtClean="0"/>
              <a:t>1-point </a:t>
            </a:r>
            <a:r>
              <a:rPr lang="en-US" dirty="0" err="1" smtClean="0"/>
              <a:t>xover</a:t>
            </a:r>
            <a:r>
              <a:rPr lang="en-US" dirty="0" smtClean="0"/>
              <a:t>, bitwise mutation </a:t>
            </a:r>
          </a:p>
          <a:p>
            <a:pPr lvl="1"/>
            <a:r>
              <a:rPr lang="en-US" dirty="0" smtClean="0"/>
              <a:t>Roulette wheel selection</a:t>
            </a:r>
          </a:p>
          <a:p>
            <a:pPr lvl="1"/>
            <a:r>
              <a:rPr lang="en-US" dirty="0" smtClean="0"/>
              <a:t>Random </a:t>
            </a:r>
            <a:r>
              <a:rPr lang="en-US" dirty="0" err="1" smtClean="0"/>
              <a:t>initialisation</a:t>
            </a:r>
            <a:endParaRPr lang="en-US" dirty="0" smtClean="0"/>
          </a:p>
          <a:p>
            <a:r>
              <a:rPr lang="en-US" dirty="0" smtClean="0"/>
              <a:t>We show one generational cycle done by hand </a:t>
            </a:r>
            <a:endParaRPr lang="en-GB" dirty="0" smtClean="0"/>
          </a:p>
          <a:p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Classifier Systems:</a:t>
            </a:r>
            <a:br>
              <a:rPr lang="en-US" dirty="0" smtClean="0"/>
            </a:br>
            <a:r>
              <a:rPr lang="en-US" dirty="0" smtClean="0"/>
              <a:t>Quick overview Michigan-style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755467" cy="4525963"/>
          </a:xfrm>
        </p:spPr>
        <p:txBody>
          <a:bodyPr>
            <a:normAutofit/>
          </a:bodyPr>
          <a:lstStyle/>
          <a:p>
            <a:r>
              <a:rPr lang="en-US" dirty="0"/>
              <a:t>Developed</a:t>
            </a:r>
            <a:r>
              <a:rPr lang="en-US" dirty="0" smtClean="0"/>
              <a:t>: First described in 1976 </a:t>
            </a:r>
          </a:p>
          <a:p>
            <a:r>
              <a:rPr lang="en-US" dirty="0" smtClean="0"/>
              <a:t>Early names: Holland</a:t>
            </a:r>
          </a:p>
          <a:p>
            <a:r>
              <a:rPr lang="en-US" dirty="0" smtClean="0"/>
              <a:t>Typically applied to:</a:t>
            </a:r>
          </a:p>
          <a:p>
            <a:pPr lvl="1"/>
            <a:r>
              <a:rPr lang="en-US" dirty="0" smtClean="0"/>
              <a:t>Machine learning tasks working with rule sets</a:t>
            </a:r>
          </a:p>
          <a:p>
            <a:pPr lvl="1"/>
            <a:r>
              <a:rPr lang="en-US" dirty="0" smtClean="0"/>
              <a:t>Giving best response to current state environment</a:t>
            </a:r>
            <a:endParaRPr lang="en-US" dirty="0"/>
          </a:p>
          <a:p>
            <a:r>
              <a:rPr lang="en-US" dirty="0" smtClean="0"/>
              <a:t>Attributed </a:t>
            </a:r>
            <a:r>
              <a:rPr lang="en-US" dirty="0"/>
              <a:t>features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Combination classifier system and learning algorithm</a:t>
            </a:r>
          </a:p>
          <a:p>
            <a:pPr lvl="1"/>
            <a:r>
              <a:rPr lang="en-US" dirty="0" smtClean="0"/>
              <a:t>Cooperation (</a:t>
            </a:r>
            <a:r>
              <a:rPr lang="en-US" dirty="0" err="1" smtClean="0"/>
              <a:t>iso</a:t>
            </a:r>
            <a:r>
              <a:rPr lang="en-US" dirty="0" smtClean="0"/>
              <a:t> usual competition)</a:t>
            </a:r>
            <a:endParaRPr lang="en-US" dirty="0"/>
          </a:p>
          <a:p>
            <a:pPr lvl="1"/>
            <a:r>
              <a:rPr lang="en-US" dirty="0" smtClean="0"/>
              <a:t>Using genetic algorithms </a:t>
            </a:r>
            <a:endParaRPr lang="en-US" dirty="0"/>
          </a:p>
          <a:p>
            <a:pPr lvl="1"/>
            <a:r>
              <a:rPr lang="en-US" dirty="0" smtClean="0"/>
              <a:t>Michigan-style (rule is individual) </a:t>
            </a:r>
            <a:r>
              <a:rPr lang="en-US" dirty="0" err="1" smtClean="0"/>
              <a:t>vs</a:t>
            </a:r>
            <a:r>
              <a:rPr lang="en-US" dirty="0" smtClean="0"/>
              <a:t> Pittsburgh-style (rule set is individual)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6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Classifier Systems:</a:t>
            </a:r>
            <a:br>
              <a:rPr lang="en-US" dirty="0" smtClean="0"/>
            </a:br>
            <a:r>
              <a:rPr lang="en-US" dirty="0" smtClean="0"/>
              <a:t>Introduction example the 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-bit multiplexer is bit-string with length k where </a:t>
            </a:r>
          </a:p>
          <a:p>
            <a:pPr lvl="1"/>
            <a:r>
              <a:rPr lang="en-US" dirty="0" smtClean="0"/>
              <a:t>k= l + 2</a:t>
            </a:r>
            <a:r>
              <a:rPr lang="en-US" baseline="30000" dirty="0" smtClean="0"/>
              <a:t>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 is the address part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l</a:t>
            </a:r>
            <a:r>
              <a:rPr lang="en-US" dirty="0" smtClean="0"/>
              <a:t> is the data part</a:t>
            </a:r>
          </a:p>
          <a:p>
            <a:pPr lvl="1"/>
            <a:r>
              <a:rPr lang="en-US" dirty="0" smtClean="0"/>
              <a:t>example: l=2, k=6, 101011 correct string</a:t>
            </a:r>
          </a:p>
          <a:p>
            <a:r>
              <a:rPr lang="en-US" dirty="0" smtClean="0"/>
              <a:t>Return the value of the data bit specified by the address part (take position 10 of data part 1011, which is 0)</a:t>
            </a:r>
          </a:p>
          <a:p>
            <a:r>
              <a:rPr lang="en-US" dirty="0" smtClean="0"/>
              <a:t>Rewards can be assigned to the correct answer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5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Classifier Systems:</a:t>
            </a:r>
            <a:br>
              <a:rPr lang="en-US" dirty="0"/>
            </a:br>
            <a:r>
              <a:rPr lang="en-US" dirty="0" smtClean="0"/>
              <a:t>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6" y="1571340"/>
            <a:ext cx="8375650" cy="482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029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Classifier Systems:</a:t>
            </a:r>
            <a:br>
              <a:rPr lang="en-US" dirty="0"/>
            </a:br>
            <a:r>
              <a:rPr lang="en-GB" dirty="0" smtClean="0"/>
              <a:t>Technical </a:t>
            </a:r>
            <a:r>
              <a:rPr lang="en-GB" dirty="0"/>
              <a:t>summary </a:t>
            </a:r>
            <a:r>
              <a:rPr lang="en-GB" dirty="0" smtClean="0"/>
              <a:t>tableau Michigan-style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80091"/>
              </p:ext>
            </p:extLst>
          </p:nvPr>
        </p:nvGraphicFramePr>
        <p:xfrm>
          <a:off x="457200" y="1591829"/>
          <a:ext cx="7953034" cy="420624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594027"/>
                <a:gridCol w="535900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Representation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Tuple of {</a:t>
                      </a:r>
                      <a:r>
                        <a:rPr kumimoji="0" lang="en-GB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condition:action:payoff,accuracy</a:t>
                      </a: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} conditions use {0,1,#} alphabet</a:t>
                      </a: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Recombination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One-point crossover on conditions/actions</a:t>
                      </a: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Mutation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resetting as appropriate on action/conditions</a:t>
                      </a: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Parent selection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Fitness proportional with sharing within environmental niches</a:t>
                      </a: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Survivor selection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Stochastic, inversely related to number of rules covering same environmental niche</a:t>
                      </a:r>
                    </a:p>
                  </a:txBody>
                  <a:tcPr marL="100403" marR="100403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Fitness</a:t>
                      </a: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Each reward received updates predicted pay-off and accuracy of rules in relevant action sets by reinforcement learning</a:t>
                      </a:r>
                    </a:p>
                  </a:txBody>
                  <a:tcPr marL="100403" marR="100403" horzOverflow="overflow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4C71-067F-4EB6-BA43-160A58A2ADDE}" type="slidenum">
              <a:rPr lang="nl-NL" smtClean="0"/>
              <a:pPr/>
              <a:t>73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9956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Classifier Systems:</a:t>
            </a:r>
            <a:br>
              <a:rPr lang="en-US" dirty="0" smtClean="0"/>
            </a:br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75546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Each rule of the rule base is a tuple {</a:t>
            </a:r>
            <a:r>
              <a:rPr lang="en-US" dirty="0" err="1" smtClean="0"/>
              <a:t>condition:action:payoff</a:t>
            </a:r>
            <a:r>
              <a:rPr lang="en-US" dirty="0" smtClean="0"/>
              <a:t>}</a:t>
            </a:r>
          </a:p>
          <a:p>
            <a:r>
              <a:rPr lang="en-US" dirty="0" smtClean="0"/>
              <a:t>Match set: subset of rules whose condition matches the current inputs from the environment</a:t>
            </a:r>
          </a:p>
          <a:p>
            <a:r>
              <a:rPr lang="en-US" dirty="0" smtClean="0"/>
              <a:t>Action set: subset of the match set advocating the chosen action</a:t>
            </a:r>
          </a:p>
          <a:p>
            <a:r>
              <a:rPr lang="en-US" dirty="0" smtClean="0"/>
              <a:t>Later, the rule-tuple included an accuracy value, reflecting the system’s experience of how well the predicted payoff matches the reward received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 example: Selection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587" y="2001185"/>
            <a:ext cx="8382727" cy="3328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35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X</a:t>
            </a:r>
            <a:r>
              <a:rPr lang="nl-NL" baseline="30000" smtClean="0"/>
              <a:t>2</a:t>
            </a:r>
            <a:r>
              <a:rPr lang="nl-NL" smtClean="0"/>
              <a:t> example: Crossover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697" y="1951231"/>
            <a:ext cx="8242506" cy="3468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613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C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6943</TotalTime>
  <Words>3350</Words>
  <Application>Microsoft Macintosh PowerPoint</Application>
  <PresentationFormat>Diavoorstelling (4:3)</PresentationFormat>
  <Paragraphs>635</Paragraphs>
  <Slides>74</Slides>
  <Notes>26</Notes>
  <HiddenSlides>0</HiddenSlides>
  <MMClips>2</MMClips>
  <ScaleCrop>false</ScaleCrop>
  <HeadingPairs>
    <vt:vector size="6" baseType="variant"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74</vt:i4>
      </vt:variant>
    </vt:vector>
  </HeadingPairs>
  <TitlesOfParts>
    <vt:vector size="76" baseType="lpstr">
      <vt:lpstr>EC2014</vt:lpstr>
      <vt:lpstr>Equation</vt:lpstr>
      <vt:lpstr>Evolutionary Computing</vt:lpstr>
      <vt:lpstr>Chapter 6: Popular Evolutionary Algorithm Variants</vt:lpstr>
      <vt:lpstr>Genetic Algorithms: Quick Overview (1/2)</vt:lpstr>
      <vt:lpstr>Genetic Algorithms: Quick Overview (2/2)</vt:lpstr>
      <vt:lpstr>Genetic Algorithms: SGA technical summary tableau</vt:lpstr>
      <vt:lpstr>Genetic Algorithms: SGA reproduction cycle</vt:lpstr>
      <vt:lpstr>Genetic Algorithms: An example after Goldberg ’89 </vt:lpstr>
      <vt:lpstr>X2 example: Selection</vt:lpstr>
      <vt:lpstr>X2 example: Crossover</vt:lpstr>
      <vt:lpstr>X2 example: Mutation</vt:lpstr>
      <vt:lpstr>Genetic Algorithms: The simple GA</vt:lpstr>
      <vt:lpstr>Evolution Strategies: Quick overview</vt:lpstr>
      <vt:lpstr>Evolution Strategies: ES technical summary tableau</vt:lpstr>
      <vt:lpstr>Evolution Strategies: Example (1+1) ES</vt:lpstr>
      <vt:lpstr>Evolution Strategies: Introductory example: mutation mechanism</vt:lpstr>
      <vt:lpstr>Evolution Strategies: Illustration of normal distribution</vt:lpstr>
      <vt:lpstr>Another historical example: the jet nozzle experiment</vt:lpstr>
      <vt:lpstr>The famous jet nozzle experiment (movie)</vt:lpstr>
      <vt:lpstr>Evolution Strategies: Representation</vt:lpstr>
      <vt:lpstr>Evolution Strategies: Recombination</vt:lpstr>
      <vt:lpstr>Evolution Strategies: Names of recombinations </vt:lpstr>
      <vt:lpstr>Evolution Strategies: Parent selection</vt:lpstr>
      <vt:lpstr>Evolution Strategies: Self-adaptation illustrated (1/2)</vt:lpstr>
      <vt:lpstr>Evolution Strategies: Self-adaptation illustrated cont’d (2/2)</vt:lpstr>
      <vt:lpstr>Evolution Strategies: Prerequisites for self-adaptation </vt:lpstr>
      <vt:lpstr>Evolution Strategies: Selection Pressure</vt:lpstr>
      <vt:lpstr>Example application:  The cherry brandy experiment (1/2)</vt:lpstr>
      <vt:lpstr>Example application:  The cherry brandy experiment (2/2)</vt:lpstr>
      <vt:lpstr>Example application:  The Ackley function (Bäck et al ’93)</vt:lpstr>
      <vt:lpstr>Evolutionary Programming: Quick overview</vt:lpstr>
      <vt:lpstr>Evolutionary Programming: Technical summary tableau</vt:lpstr>
      <vt:lpstr>Evolutionary Programming: Historical EP perspective</vt:lpstr>
      <vt:lpstr>Evolutionary Programming: Prediction by finite state machines</vt:lpstr>
      <vt:lpstr>Evolutionary Programming: FSM example</vt:lpstr>
      <vt:lpstr>Evolutionary Programming: FSM as predictor</vt:lpstr>
      <vt:lpstr>Evolutionary Programming: Evolving FSMs to predict primes (1/2)</vt:lpstr>
      <vt:lpstr>Evolutionary Programming: Evolving FSMs to predict primes (1/2)</vt:lpstr>
      <vt:lpstr>Evolutionary Programming: Modern EP</vt:lpstr>
      <vt:lpstr>Evolutionary Programming: Representation  </vt:lpstr>
      <vt:lpstr>Evolutionary Programming: Mutation</vt:lpstr>
      <vt:lpstr>Evolutionary Programming: Recombination </vt:lpstr>
      <vt:lpstr>Evolutionary Programming: Parent selection</vt:lpstr>
      <vt:lpstr>Evolutionary Programming: Evolving checkers players (Fogel’02) (1/2)</vt:lpstr>
      <vt:lpstr>Evolutionary Programming: Evolving checkers players (Fogel’02) (2/2)</vt:lpstr>
      <vt:lpstr>Genetic Programming: Quick overview</vt:lpstr>
      <vt:lpstr>Genetic Programming: Technical summary tableau</vt:lpstr>
      <vt:lpstr>Genetic Programming: Example credit scoring (1/3)</vt:lpstr>
      <vt:lpstr>Genetic Programming: Example credit scoring (2/3)</vt:lpstr>
      <vt:lpstr>Genetic Programming: Example credit scoring (3/3)</vt:lpstr>
      <vt:lpstr>Genetic Programming: Offspring creation scheme</vt:lpstr>
      <vt:lpstr>Genetic Programming: GA vs GP</vt:lpstr>
      <vt:lpstr>Genetic Programming: Selection </vt:lpstr>
      <vt:lpstr>Genetic Programming: Initialisation</vt:lpstr>
      <vt:lpstr>Genetic Programming: Bloat</vt:lpstr>
      <vt:lpstr>Genetic Programming: Example symbolic regression </vt:lpstr>
      <vt:lpstr>Differential Evolution: Quick overview</vt:lpstr>
      <vt:lpstr>Differential Evolution: Technical summary tableau</vt:lpstr>
      <vt:lpstr>Differential Evolution: Differential mutation</vt:lpstr>
      <vt:lpstr>Differential Evolution: Uniform crossover</vt:lpstr>
      <vt:lpstr>Differential Evolution: Evolutionary cycle</vt:lpstr>
      <vt:lpstr>Differential Evolution: Different variants</vt:lpstr>
      <vt:lpstr>Differential Evolution: evolving picture Darth Vader</vt:lpstr>
      <vt:lpstr>Particle Swarm Optimisation: Quick overview</vt:lpstr>
      <vt:lpstr>Particle Swarm Optimisation: Technical summary tableau</vt:lpstr>
      <vt:lpstr>Particle Swarm Optimisation: Representation (1/2)</vt:lpstr>
      <vt:lpstr>Particle Swarm Optimisation: Representation (2/2)</vt:lpstr>
      <vt:lpstr>Particle Swarm Optimisation: Better representation</vt:lpstr>
      <vt:lpstr>Particle Swarm Optimisation: Example moving target</vt:lpstr>
      <vt:lpstr>Estimation of Distribution Algorithms</vt:lpstr>
      <vt:lpstr>Learning Classifier Systems: Quick overview Michigan-style</vt:lpstr>
      <vt:lpstr>Learning Classifier Systems: Introduction example the multiplexer</vt:lpstr>
      <vt:lpstr>Learning Classifier Systems: Iteration</vt:lpstr>
      <vt:lpstr>Learning Classifier Systems: Technical summary tableau Michigan-style</vt:lpstr>
      <vt:lpstr>Learning Classifier Systems: Representation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Computing 2014</dc:title>
  <dc:subject/>
  <dc:creator>Gusz &amp; Jim</dc:creator>
  <cp:keywords/>
  <dc:description/>
  <cp:lastModifiedBy>Guszti Eiben</cp:lastModifiedBy>
  <cp:revision>247</cp:revision>
  <dcterms:created xsi:type="dcterms:W3CDTF">2014-06-19T13:47:47Z</dcterms:created>
  <dcterms:modified xsi:type="dcterms:W3CDTF">2015-07-02T08:15:52Z</dcterms:modified>
  <cp:category/>
</cp:coreProperties>
</file>